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48" r:id="rId4"/>
  </p:sldMasterIdLst>
  <p:sldIdLst>
    <p:sldId id="256" r:id="rId5"/>
    <p:sldId id="257" r:id="rId6"/>
    <p:sldId id="303"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B138F5-B940-48DD-A158-F51B177BF364}" v="184" dt="2020-04-21T20:12:26.8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59" autoAdjust="0"/>
    <p:restoredTop sz="94770" autoAdjust="0"/>
  </p:normalViewPr>
  <p:slideViewPr>
    <p:cSldViewPr>
      <p:cViewPr varScale="1">
        <p:scale>
          <a:sx n="78" d="100"/>
          <a:sy n="78" d="100"/>
        </p:scale>
        <p:origin x="1075" y="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Segoe UI"/>
                <a:cs typeface="Segoe UI"/>
              </a:defRPr>
            </a:lvl1pPr>
          </a:lstStyle>
          <a:p>
            <a:pPr marL="12700">
              <a:lnSpc>
                <a:spcPct val="100000"/>
              </a:lnSpc>
              <a:spcBef>
                <a:spcPts val="204"/>
              </a:spcBef>
            </a:pPr>
            <a:r>
              <a:rPr spc="-10" dirty="0"/>
              <a:t>United </a:t>
            </a:r>
            <a:r>
              <a:rPr spc="-15" dirty="0"/>
              <a:t>States </a:t>
            </a:r>
            <a:r>
              <a:rPr dirty="0"/>
              <a:t>Department </a:t>
            </a:r>
            <a:r>
              <a:rPr spc="-15" dirty="0"/>
              <a:t>of </a:t>
            </a:r>
            <a:r>
              <a:rPr spc="-5" dirty="0"/>
              <a:t>Education, </a:t>
            </a:r>
            <a:r>
              <a:rPr spc="-10" dirty="0"/>
              <a:t>Student Privacy </a:t>
            </a:r>
            <a:r>
              <a:rPr spc="-15" dirty="0"/>
              <a:t>Policy</a:t>
            </a:r>
            <a:r>
              <a:rPr spc="215" dirty="0"/>
              <a:t> </a:t>
            </a:r>
            <a:r>
              <a:rPr spc="-5" dirty="0"/>
              <a:t>Office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6" name="Holder 6"/>
          <p:cNvSpPr>
            <a:spLocks noGrp="1"/>
          </p:cNvSpPr>
          <p:nvPr>
            <p:ph type="sldNum" sz="quarter" idx="7"/>
          </p:nvPr>
        </p:nvSpPr>
        <p:spPr/>
        <p:txBody>
          <a:bodyPr lIns="0" tIns="0" rIns="0" bIns="0"/>
          <a:lstStyle>
            <a:lvl1pPr>
              <a:defRPr sz="1400" b="1" i="0">
                <a:solidFill>
                  <a:srgbClr val="1F4497"/>
                </a:solidFill>
                <a:latin typeface="Segoe UI"/>
                <a:cs typeface="Segoe UI"/>
              </a:defRPr>
            </a:lvl1pPr>
          </a:lstStyle>
          <a:p>
            <a:pPr marL="38100">
              <a:lnSpc>
                <a:spcPct val="100000"/>
              </a:lnSpc>
              <a:spcBef>
                <a:spcPts val="204"/>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1F4497"/>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Segoe UI"/>
                <a:cs typeface="Segoe UI"/>
              </a:defRPr>
            </a:lvl1pPr>
          </a:lstStyle>
          <a:p>
            <a:pPr marL="12700">
              <a:lnSpc>
                <a:spcPct val="100000"/>
              </a:lnSpc>
              <a:spcBef>
                <a:spcPts val="204"/>
              </a:spcBef>
            </a:pPr>
            <a:r>
              <a:rPr spc="-10" dirty="0"/>
              <a:t>United </a:t>
            </a:r>
            <a:r>
              <a:rPr spc="-15" dirty="0"/>
              <a:t>States </a:t>
            </a:r>
            <a:r>
              <a:rPr dirty="0"/>
              <a:t>Department </a:t>
            </a:r>
            <a:r>
              <a:rPr spc="-15" dirty="0"/>
              <a:t>of </a:t>
            </a:r>
            <a:r>
              <a:rPr spc="-5" dirty="0"/>
              <a:t>Education, </a:t>
            </a:r>
            <a:r>
              <a:rPr spc="-10" dirty="0"/>
              <a:t>Student Privacy </a:t>
            </a:r>
            <a:r>
              <a:rPr spc="-15" dirty="0"/>
              <a:t>Policy</a:t>
            </a:r>
            <a:r>
              <a:rPr spc="215" dirty="0"/>
              <a:t> </a:t>
            </a:r>
            <a:r>
              <a:rPr spc="-5" dirty="0"/>
              <a:t>Office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6" name="Holder 6"/>
          <p:cNvSpPr>
            <a:spLocks noGrp="1"/>
          </p:cNvSpPr>
          <p:nvPr>
            <p:ph type="sldNum" sz="quarter" idx="7"/>
          </p:nvPr>
        </p:nvSpPr>
        <p:spPr/>
        <p:txBody>
          <a:bodyPr lIns="0" tIns="0" rIns="0" bIns="0"/>
          <a:lstStyle>
            <a:lvl1pPr>
              <a:defRPr sz="1400" b="1" i="0">
                <a:solidFill>
                  <a:srgbClr val="1F4497"/>
                </a:solidFill>
                <a:latin typeface="Segoe UI"/>
                <a:cs typeface="Segoe UI"/>
              </a:defRPr>
            </a:lvl1pPr>
          </a:lstStyle>
          <a:p>
            <a:pPr marL="38100">
              <a:lnSpc>
                <a:spcPct val="100000"/>
              </a:lnSpc>
              <a:spcBef>
                <a:spcPts val="204"/>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1F4497"/>
                </a:solidFill>
                <a:latin typeface="Segoe UI"/>
                <a:cs typeface="Segoe U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tx1"/>
                </a:solidFill>
                <a:latin typeface="Segoe UI"/>
                <a:cs typeface="Segoe UI"/>
              </a:defRPr>
            </a:lvl1pPr>
          </a:lstStyle>
          <a:p>
            <a:pPr marL="12700">
              <a:lnSpc>
                <a:spcPct val="100000"/>
              </a:lnSpc>
              <a:spcBef>
                <a:spcPts val="204"/>
              </a:spcBef>
            </a:pPr>
            <a:r>
              <a:rPr spc="-10" dirty="0"/>
              <a:t>United </a:t>
            </a:r>
            <a:r>
              <a:rPr spc="-15" dirty="0"/>
              <a:t>States </a:t>
            </a:r>
            <a:r>
              <a:rPr dirty="0"/>
              <a:t>Department </a:t>
            </a:r>
            <a:r>
              <a:rPr spc="-15" dirty="0"/>
              <a:t>of </a:t>
            </a:r>
            <a:r>
              <a:rPr spc="-5" dirty="0"/>
              <a:t>Education, </a:t>
            </a:r>
            <a:r>
              <a:rPr spc="-10" dirty="0"/>
              <a:t>Student Privacy </a:t>
            </a:r>
            <a:r>
              <a:rPr spc="-15" dirty="0"/>
              <a:t>Policy</a:t>
            </a:r>
            <a:r>
              <a:rPr spc="215" dirty="0"/>
              <a:t> </a:t>
            </a:r>
            <a:r>
              <a:rPr spc="-5" dirty="0"/>
              <a:t>Office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7" name="Holder 7"/>
          <p:cNvSpPr>
            <a:spLocks noGrp="1"/>
          </p:cNvSpPr>
          <p:nvPr>
            <p:ph type="sldNum" sz="quarter" idx="7"/>
          </p:nvPr>
        </p:nvSpPr>
        <p:spPr/>
        <p:txBody>
          <a:bodyPr lIns="0" tIns="0" rIns="0" bIns="0"/>
          <a:lstStyle>
            <a:lvl1pPr>
              <a:defRPr sz="1400" b="1" i="0">
                <a:solidFill>
                  <a:srgbClr val="1F4497"/>
                </a:solidFill>
                <a:latin typeface="Segoe UI"/>
                <a:cs typeface="Segoe UI"/>
              </a:defRPr>
            </a:lvl1pPr>
          </a:lstStyle>
          <a:p>
            <a:pPr marL="38100">
              <a:lnSpc>
                <a:spcPct val="100000"/>
              </a:lnSpc>
              <a:spcBef>
                <a:spcPts val="204"/>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1F4497"/>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tx1"/>
                </a:solidFill>
                <a:latin typeface="Segoe UI"/>
                <a:cs typeface="Segoe UI"/>
              </a:defRPr>
            </a:lvl1pPr>
          </a:lstStyle>
          <a:p>
            <a:pPr marL="12700">
              <a:lnSpc>
                <a:spcPct val="100000"/>
              </a:lnSpc>
              <a:spcBef>
                <a:spcPts val="204"/>
              </a:spcBef>
            </a:pPr>
            <a:r>
              <a:rPr spc="-10" dirty="0"/>
              <a:t>United </a:t>
            </a:r>
            <a:r>
              <a:rPr spc="-15" dirty="0"/>
              <a:t>States </a:t>
            </a:r>
            <a:r>
              <a:rPr dirty="0"/>
              <a:t>Department </a:t>
            </a:r>
            <a:r>
              <a:rPr spc="-15" dirty="0"/>
              <a:t>of </a:t>
            </a:r>
            <a:r>
              <a:rPr spc="-5" dirty="0"/>
              <a:t>Education, </a:t>
            </a:r>
            <a:r>
              <a:rPr spc="-10" dirty="0"/>
              <a:t>Student Privacy </a:t>
            </a:r>
            <a:r>
              <a:rPr spc="-15" dirty="0"/>
              <a:t>Policy</a:t>
            </a:r>
            <a:r>
              <a:rPr spc="215" dirty="0"/>
              <a:t> </a:t>
            </a:r>
            <a:r>
              <a:rPr spc="-5" dirty="0"/>
              <a:t>Office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5" name="Holder 5"/>
          <p:cNvSpPr>
            <a:spLocks noGrp="1"/>
          </p:cNvSpPr>
          <p:nvPr>
            <p:ph type="sldNum" sz="quarter" idx="7"/>
          </p:nvPr>
        </p:nvSpPr>
        <p:spPr/>
        <p:txBody>
          <a:bodyPr lIns="0" tIns="0" rIns="0" bIns="0"/>
          <a:lstStyle>
            <a:lvl1pPr>
              <a:defRPr sz="1400" b="1" i="0">
                <a:solidFill>
                  <a:srgbClr val="1F4497"/>
                </a:solidFill>
                <a:latin typeface="Segoe UI"/>
                <a:cs typeface="Segoe UI"/>
              </a:defRPr>
            </a:lvl1pPr>
          </a:lstStyle>
          <a:p>
            <a:pPr marL="38100">
              <a:lnSpc>
                <a:spcPct val="100000"/>
              </a:lnSpc>
              <a:spcBef>
                <a:spcPts val="204"/>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tx1"/>
                </a:solidFill>
                <a:latin typeface="Segoe UI"/>
                <a:cs typeface="Segoe UI"/>
              </a:defRPr>
            </a:lvl1pPr>
          </a:lstStyle>
          <a:p>
            <a:pPr marL="12700">
              <a:lnSpc>
                <a:spcPct val="100000"/>
              </a:lnSpc>
              <a:spcBef>
                <a:spcPts val="204"/>
              </a:spcBef>
            </a:pPr>
            <a:r>
              <a:rPr spc="-10" dirty="0"/>
              <a:t>United </a:t>
            </a:r>
            <a:r>
              <a:rPr spc="-15" dirty="0"/>
              <a:t>States </a:t>
            </a:r>
            <a:r>
              <a:rPr dirty="0"/>
              <a:t>Department </a:t>
            </a:r>
            <a:r>
              <a:rPr spc="-15" dirty="0"/>
              <a:t>of </a:t>
            </a:r>
            <a:r>
              <a:rPr spc="-5" dirty="0"/>
              <a:t>Education, </a:t>
            </a:r>
            <a:r>
              <a:rPr spc="-10" dirty="0"/>
              <a:t>Student Privacy </a:t>
            </a:r>
            <a:r>
              <a:rPr spc="-15" dirty="0"/>
              <a:t>Policy</a:t>
            </a:r>
            <a:r>
              <a:rPr spc="215" dirty="0"/>
              <a:t> </a:t>
            </a:r>
            <a:r>
              <a:rPr spc="-5" dirty="0"/>
              <a:t>Office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4" name="Holder 4"/>
          <p:cNvSpPr>
            <a:spLocks noGrp="1"/>
          </p:cNvSpPr>
          <p:nvPr>
            <p:ph type="sldNum" sz="quarter" idx="7"/>
          </p:nvPr>
        </p:nvSpPr>
        <p:spPr/>
        <p:txBody>
          <a:bodyPr lIns="0" tIns="0" rIns="0" bIns="0"/>
          <a:lstStyle>
            <a:lvl1pPr>
              <a:defRPr sz="1400" b="1" i="0">
                <a:solidFill>
                  <a:srgbClr val="1F4497"/>
                </a:solidFill>
                <a:latin typeface="Segoe UI"/>
                <a:cs typeface="Segoe UI"/>
              </a:defRPr>
            </a:lvl1pPr>
          </a:lstStyle>
          <a:p>
            <a:pPr marL="38100">
              <a:lnSpc>
                <a:spcPct val="100000"/>
              </a:lnSpc>
              <a:spcBef>
                <a:spcPts val="204"/>
              </a:spcBef>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099041" cy="253744"/>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349746"/>
            <a:ext cx="9099041" cy="508254"/>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8157971" y="6371082"/>
            <a:ext cx="457199" cy="457199"/>
          </a:xfrm>
          <a:prstGeom prst="rect">
            <a:avLst/>
          </a:prstGeom>
          <a:blipFill>
            <a:blip r:embed="rId9" cstate="print"/>
            <a:stretch>
              <a:fillRect/>
            </a:stretch>
          </a:blipFill>
        </p:spPr>
        <p:txBody>
          <a:bodyPr wrap="square" lIns="0" tIns="0" rIns="0" bIns="0" rtlCol="0"/>
          <a:lstStyle/>
          <a:p>
            <a:endParaRPr/>
          </a:p>
        </p:txBody>
      </p:sp>
      <p:sp>
        <p:nvSpPr>
          <p:cNvPr id="19" name="bk object 19"/>
          <p:cNvSpPr/>
          <p:nvPr/>
        </p:nvSpPr>
        <p:spPr>
          <a:xfrm>
            <a:off x="8585454" y="6202679"/>
            <a:ext cx="558546" cy="655320"/>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707390" y="470376"/>
            <a:ext cx="7729219" cy="1038860"/>
          </a:xfrm>
          <a:prstGeom prst="rect">
            <a:avLst/>
          </a:prstGeom>
        </p:spPr>
        <p:txBody>
          <a:bodyPr wrap="square" lIns="0" tIns="0" rIns="0" bIns="0">
            <a:spAutoFit/>
          </a:bodyPr>
          <a:lstStyle>
            <a:lvl1pPr>
              <a:defRPr sz="3500" b="1" i="0">
                <a:solidFill>
                  <a:srgbClr val="1F4497"/>
                </a:solidFill>
                <a:latin typeface="Segoe UI"/>
                <a:cs typeface="Segoe UI"/>
              </a:defRPr>
            </a:lvl1pPr>
          </a:lstStyle>
          <a:p>
            <a:endParaRPr/>
          </a:p>
        </p:txBody>
      </p:sp>
      <p:sp>
        <p:nvSpPr>
          <p:cNvPr id="3" name="Holder 3"/>
          <p:cNvSpPr>
            <a:spLocks noGrp="1"/>
          </p:cNvSpPr>
          <p:nvPr>
            <p:ph type="body" idx="1"/>
          </p:nvPr>
        </p:nvSpPr>
        <p:spPr>
          <a:xfrm>
            <a:off x="707390" y="1671204"/>
            <a:ext cx="7729219" cy="4180840"/>
          </a:xfrm>
          <a:prstGeom prst="rect">
            <a:avLst/>
          </a:prstGeom>
        </p:spPr>
        <p:txBody>
          <a:bodyPr wrap="square" lIns="0" tIns="0" rIns="0" bIns="0">
            <a:spAutoFit/>
          </a:bodyPr>
          <a:lstStyle>
            <a:lvl1pPr>
              <a:defRPr sz="2800" b="0" i="0">
                <a:solidFill>
                  <a:schemeClr val="tx1"/>
                </a:solidFill>
                <a:latin typeface="Segoe UI"/>
                <a:cs typeface="Segoe UI"/>
              </a:defRPr>
            </a:lvl1pPr>
          </a:lstStyle>
          <a:p>
            <a:endParaRPr/>
          </a:p>
        </p:txBody>
      </p:sp>
      <p:sp>
        <p:nvSpPr>
          <p:cNvPr id="4" name="Holder 4"/>
          <p:cNvSpPr>
            <a:spLocks noGrp="1"/>
          </p:cNvSpPr>
          <p:nvPr>
            <p:ph type="ftr" sz="quarter" idx="5"/>
          </p:nvPr>
        </p:nvSpPr>
        <p:spPr>
          <a:xfrm>
            <a:off x="1849885" y="6488425"/>
            <a:ext cx="5398770" cy="261620"/>
          </a:xfrm>
          <a:prstGeom prst="rect">
            <a:avLst/>
          </a:prstGeom>
        </p:spPr>
        <p:txBody>
          <a:bodyPr wrap="square" lIns="0" tIns="0" rIns="0" bIns="0">
            <a:spAutoFit/>
          </a:bodyPr>
          <a:lstStyle>
            <a:lvl1pPr>
              <a:defRPr sz="1400" b="0" i="0">
                <a:solidFill>
                  <a:schemeClr val="tx1"/>
                </a:solidFill>
                <a:latin typeface="Segoe UI"/>
                <a:cs typeface="Segoe UI"/>
              </a:defRPr>
            </a:lvl1pPr>
          </a:lstStyle>
          <a:p>
            <a:pPr marL="12700">
              <a:lnSpc>
                <a:spcPct val="100000"/>
              </a:lnSpc>
              <a:spcBef>
                <a:spcPts val="204"/>
              </a:spcBef>
            </a:pPr>
            <a:r>
              <a:rPr spc="-10" dirty="0"/>
              <a:t>United </a:t>
            </a:r>
            <a:r>
              <a:rPr spc="-15" dirty="0"/>
              <a:t>States </a:t>
            </a:r>
            <a:r>
              <a:rPr dirty="0"/>
              <a:t>Department </a:t>
            </a:r>
            <a:r>
              <a:rPr spc="-15" dirty="0"/>
              <a:t>of </a:t>
            </a:r>
            <a:r>
              <a:rPr spc="-5" dirty="0"/>
              <a:t>Education, </a:t>
            </a:r>
            <a:r>
              <a:rPr spc="-10" dirty="0"/>
              <a:t>Student Privacy </a:t>
            </a:r>
            <a:r>
              <a:rPr spc="-15" dirty="0"/>
              <a:t>Policy</a:t>
            </a:r>
            <a:r>
              <a:rPr spc="215" dirty="0"/>
              <a:t> </a:t>
            </a:r>
            <a:r>
              <a:rPr spc="-5" dirty="0"/>
              <a:t>Office</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4/29/2020</a:t>
            </a:fld>
            <a:endParaRPr lang="en-US"/>
          </a:p>
        </p:txBody>
      </p:sp>
      <p:sp>
        <p:nvSpPr>
          <p:cNvPr id="6" name="Holder 6"/>
          <p:cNvSpPr>
            <a:spLocks noGrp="1"/>
          </p:cNvSpPr>
          <p:nvPr>
            <p:ph type="sldNum" sz="quarter" idx="7"/>
          </p:nvPr>
        </p:nvSpPr>
        <p:spPr>
          <a:xfrm>
            <a:off x="190313" y="6495660"/>
            <a:ext cx="280670" cy="261620"/>
          </a:xfrm>
          <a:prstGeom prst="rect">
            <a:avLst/>
          </a:prstGeom>
        </p:spPr>
        <p:txBody>
          <a:bodyPr wrap="square" lIns="0" tIns="0" rIns="0" bIns="0">
            <a:spAutoFit/>
          </a:bodyPr>
          <a:lstStyle>
            <a:lvl1pPr>
              <a:defRPr sz="1400" b="1" i="0">
                <a:solidFill>
                  <a:srgbClr val="1F4497"/>
                </a:solidFill>
                <a:latin typeface="Segoe UI"/>
                <a:cs typeface="Segoe UI"/>
              </a:defRPr>
            </a:lvl1pPr>
          </a:lstStyle>
          <a:p>
            <a:pPr marL="38100">
              <a:lnSpc>
                <a:spcPct val="100000"/>
              </a:lnSpc>
              <a:spcBef>
                <a:spcPts val="204"/>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tudentprivacy.ed.gov/staff-bios"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udentprivacy.ed.gov/resources/ferpa-model-notification-rights-elementary-secondary-schools" TargetMode="External"/><Relationship Id="rId2" Type="http://schemas.openxmlformats.org/officeDocument/2006/relationships/hyperlink" Target="https://studentprivacy.ed.gov/faq/who-%E2%80%9Cschool-official%E2%80%9D-under-ferpa" TargetMode="External"/><Relationship Id="rId1" Type="http://schemas.openxmlformats.org/officeDocument/2006/relationships/slideLayout" Target="../slideLayouts/slideLayout2.xml"/><Relationship Id="rId4" Type="http://schemas.openxmlformats.org/officeDocument/2006/relationships/hyperlink" Target="https://studentprivacy.ed.gov/resources/protecting-student-privacy-while-using-online-educational-services-requirements-and-bes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tudentprivacy.ed.gov/resources/data-security-checklist" TargetMode="External"/><Relationship Id="rId2" Type="http://schemas.openxmlformats.org/officeDocument/2006/relationships/hyperlink" Target="https://studentprivacy.ed.gov/resources/protecting-student-privacy-while-using-online-educational-services-requirements-and-bes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hs.gov/hipaa/for-professionals/special-topics/emergency-preparedness/notification-enforcement-discretion-telehealth/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udentprivacy.ed.gov/" TargetMode="External"/><Relationship Id="rId4" Type="http://schemas.openxmlformats.org/officeDocument/2006/relationships/hyperlink" Target="mailto:FERPA@ed.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udentprivacy.ed.gov/about-u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tudentprivacy.ed.gov/training/email-and-student-privac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tudentprivacy.ed.gov/resources/ferpa-and-coronavirus-disease-2019-covid-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d.gov/coronavirus" TargetMode="External"/><Relationship Id="rId2" Type="http://schemas.openxmlformats.org/officeDocument/2006/relationships/hyperlink" Target="https://www.coronavirus.gov/" TargetMode="External"/><Relationship Id="rId1" Type="http://schemas.openxmlformats.org/officeDocument/2006/relationships/slideLayout" Target="../slideLayouts/slideLayout2.xml"/><Relationship Id="rId4" Type="http://schemas.openxmlformats.org/officeDocument/2006/relationships/hyperlink" Target="https://www.hhs.gov/hipaa"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studentprivacy.ed.gov/resources/ferpa-and-virtual-learning" TargetMode="External"/><Relationship Id="rId2" Type="http://schemas.openxmlformats.org/officeDocument/2006/relationships/hyperlink" Target="https://studentprivacy.ed.gov/resources/ferpa-and-coronavirus-disease-2019-covid-19"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studentprivacy.ed.gov/faq/must-school-have-written-agreement-or-contract-community-based-organization-which-it-non" TargetMode="External"/><Relationship Id="rId2" Type="http://schemas.openxmlformats.org/officeDocument/2006/relationships/hyperlink" Target="https://studentprivacy.ed.gov/content/online-training-modules" TargetMode="External"/><Relationship Id="rId1" Type="http://schemas.openxmlformats.org/officeDocument/2006/relationships/slideLayout" Target="../slideLayouts/slideLayout2.xml"/><Relationship Id="rId4" Type="http://schemas.openxmlformats.org/officeDocument/2006/relationships/hyperlink" Target="https://studentprivacy.ed.gov/resources/policies-users-student-data-checklist"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studentprivacy.ed.gov/resources/protecting-student-privacy-while-using-online-educational-services-requirements-and-bes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studentprivacy.ed.gov/" TargetMode="External"/><Relationship Id="rId2" Type="http://schemas.openxmlformats.org/officeDocument/2006/relationships/hyperlink" Target="https://studentprivacy.ed.gov/security" TargetMode="External"/><Relationship Id="rId1" Type="http://schemas.openxmlformats.org/officeDocument/2006/relationships/slideLayout" Target="../slideLayouts/slideLayout2.xml"/><Relationship Id="rId5" Type="http://schemas.openxmlformats.org/officeDocument/2006/relationships/hyperlink" Target="https://studentprivacy.ed.gov/faq/faqs-photos-and-videos-under-ferpa" TargetMode="External"/><Relationship Id="rId4" Type="http://schemas.openxmlformats.org/officeDocument/2006/relationships/hyperlink" Target="https://studentprivacy.ed.gov/training/email-and-student-privacy"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mailto:FERPA@ed.gov"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225446" y="1091453"/>
            <a:ext cx="5851753" cy="2705869"/>
          </a:xfrm>
          <a:prstGeom prst="rect">
            <a:avLst/>
          </a:prstGeom>
        </p:spPr>
        <p:txBody>
          <a:bodyPr vert="horz" wrap="square" lIns="0" tIns="12700" rIns="0" bIns="0" rtlCol="0">
            <a:spAutoFit/>
          </a:bodyPr>
          <a:lstStyle/>
          <a:p>
            <a:r>
              <a:rPr lang="en-US" dirty="0"/>
              <a:t>FERPA &amp; </a:t>
            </a:r>
            <a:br>
              <a:rPr lang="en-US" dirty="0"/>
            </a:br>
            <a:r>
              <a:rPr lang="en-US" cap="all" dirty="0"/>
              <a:t>APRENDIZAJE </a:t>
            </a:r>
            <a:br>
              <a:rPr lang="en-US" cap="all" dirty="0"/>
            </a:br>
            <a:r>
              <a:rPr lang="en-US" cap="all" dirty="0"/>
              <a:t>VIRTUAL DURANTE </a:t>
            </a:r>
            <a:br>
              <a:rPr lang="en-US" cap="all" dirty="0"/>
            </a:br>
            <a:r>
              <a:rPr lang="en-US" dirty="0"/>
              <a:t>DURING COVID-19</a:t>
            </a:r>
            <a:br>
              <a:rPr lang="en-US" b="0" dirty="0"/>
            </a:br>
            <a:r>
              <a:rPr lang="en-US" b="0" dirty="0">
                <a:solidFill>
                  <a:srgbClr val="00B050"/>
                </a:solidFill>
              </a:rPr>
              <a:t>30 de </a:t>
            </a:r>
            <a:r>
              <a:rPr lang="en-US" b="0" dirty="0" err="1">
                <a:solidFill>
                  <a:srgbClr val="00B050"/>
                </a:solidFill>
              </a:rPr>
              <a:t>marzo</a:t>
            </a:r>
            <a:r>
              <a:rPr lang="en-US" b="0" dirty="0">
                <a:solidFill>
                  <a:srgbClr val="00B050"/>
                </a:solidFill>
              </a:rPr>
              <a:t> de 2020    </a:t>
            </a:r>
            <a:endParaRPr lang="es-ES_tradnl" sz="3100" noProof="0" dirty="0">
              <a:latin typeface="Segoe UI"/>
              <a:cs typeface="Segoe UI"/>
            </a:endParaRPr>
          </a:p>
        </p:txBody>
      </p:sp>
      <p:sp>
        <p:nvSpPr>
          <p:cNvPr id="6" name="object 6"/>
          <p:cNvSpPr txBox="1"/>
          <p:nvPr/>
        </p:nvSpPr>
        <p:spPr>
          <a:xfrm>
            <a:off x="5108958" y="5257800"/>
            <a:ext cx="3950206" cy="1238801"/>
          </a:xfrm>
          <a:prstGeom prst="rect">
            <a:avLst/>
          </a:prstGeom>
        </p:spPr>
        <p:txBody>
          <a:bodyPr vert="horz" wrap="square" lIns="0" tIns="60960" rIns="0" bIns="0" rtlCol="0">
            <a:spAutoFit/>
          </a:bodyPr>
          <a:lstStyle/>
          <a:p>
            <a:pPr marR="5080" algn="r">
              <a:lnSpc>
                <a:spcPct val="100000"/>
              </a:lnSpc>
              <a:spcBef>
                <a:spcPts val="480"/>
              </a:spcBef>
            </a:pPr>
            <a:r>
              <a:rPr sz="1600" b="1" u="sng" spc="-5" dirty="0">
                <a:solidFill>
                  <a:srgbClr val="0000FF"/>
                </a:solidFill>
                <a:uFill>
                  <a:solidFill>
                    <a:srgbClr val="0000FF"/>
                  </a:solidFill>
                </a:uFill>
                <a:latin typeface="Segoe UI"/>
                <a:cs typeface="Segoe UI"/>
                <a:hlinkClick r:id="rId2"/>
              </a:rPr>
              <a:t>Kala </a:t>
            </a:r>
            <a:r>
              <a:rPr sz="1600" b="1" u="sng" dirty="0">
                <a:solidFill>
                  <a:srgbClr val="0000FF"/>
                </a:solidFill>
                <a:uFill>
                  <a:solidFill>
                    <a:srgbClr val="0000FF"/>
                  </a:solidFill>
                </a:uFill>
                <a:latin typeface="Segoe UI"/>
                <a:cs typeface="Segoe UI"/>
                <a:hlinkClick r:id="rId2"/>
              </a:rPr>
              <a:t>Shah</a:t>
            </a:r>
            <a:r>
              <a:rPr sz="1600" b="1" u="sng" spc="-75" dirty="0">
                <a:solidFill>
                  <a:srgbClr val="0000FF"/>
                </a:solidFill>
                <a:uFill>
                  <a:solidFill>
                    <a:srgbClr val="0000FF"/>
                  </a:solidFill>
                </a:uFill>
                <a:latin typeface="Segoe UI"/>
                <a:cs typeface="Segoe UI"/>
                <a:hlinkClick r:id="rId2"/>
              </a:rPr>
              <a:t> </a:t>
            </a:r>
            <a:r>
              <a:rPr sz="1600" b="1" u="sng" spc="-5" dirty="0" err="1">
                <a:solidFill>
                  <a:srgbClr val="0000FF"/>
                </a:solidFill>
                <a:uFill>
                  <a:solidFill>
                    <a:srgbClr val="0000FF"/>
                  </a:solidFill>
                </a:uFill>
                <a:latin typeface="Segoe UI"/>
                <a:cs typeface="Segoe UI"/>
                <a:hlinkClick r:id="rId2"/>
              </a:rPr>
              <a:t>Surprenant</a:t>
            </a:r>
            <a:endParaRPr lang="en-US" sz="1600" b="1" u="sng" dirty="0">
              <a:uFill>
                <a:solidFill>
                  <a:srgbClr val="0000FF"/>
                </a:solidFill>
              </a:uFill>
              <a:latin typeface="Segoe UI"/>
              <a:cs typeface="Segoe UI"/>
            </a:endParaRPr>
          </a:p>
          <a:p>
            <a:pPr marR="5080" algn="r">
              <a:lnSpc>
                <a:spcPct val="100000"/>
              </a:lnSpc>
              <a:spcBef>
                <a:spcPts val="480"/>
              </a:spcBef>
            </a:pPr>
            <a:r>
              <a:rPr lang="es-ES_tradnl" sz="1600" spc="-5" dirty="0">
                <a:solidFill>
                  <a:srgbClr val="0D0D0D"/>
                </a:solidFill>
                <a:latin typeface="Segoe UI"/>
                <a:cs typeface="Segoe UI"/>
              </a:rPr>
              <a:t>Directora interina</a:t>
            </a:r>
          </a:p>
          <a:p>
            <a:pPr marR="5080" algn="r">
              <a:lnSpc>
                <a:spcPct val="100000"/>
              </a:lnSpc>
              <a:spcBef>
                <a:spcPts val="480"/>
              </a:spcBef>
            </a:pPr>
            <a:r>
              <a:rPr lang="es-ES_tradnl" sz="1600" dirty="0"/>
              <a:t>Oficina de Política de Privacidad del Estudiante</a:t>
            </a:r>
          </a:p>
          <a:p>
            <a:pPr marR="5080" algn="r">
              <a:lnSpc>
                <a:spcPct val="100000"/>
              </a:lnSpc>
              <a:spcBef>
                <a:spcPts val="480"/>
              </a:spcBef>
            </a:pPr>
            <a:r>
              <a:rPr lang="es-ES_tradnl" sz="1600" dirty="0">
                <a:solidFill>
                  <a:srgbClr val="0D0D0D"/>
                </a:solidFill>
                <a:latin typeface="Segoe UI"/>
                <a:cs typeface="Segoe UI"/>
              </a:rPr>
              <a:t>Departamento de </a:t>
            </a:r>
            <a:r>
              <a:rPr lang="es-ES_tradnl" sz="1600" spc="-5" dirty="0">
                <a:solidFill>
                  <a:srgbClr val="0D0D0D"/>
                </a:solidFill>
                <a:latin typeface="Segoe UI"/>
                <a:cs typeface="Segoe UI"/>
              </a:rPr>
              <a:t>Educación de EE.UU.</a:t>
            </a:r>
            <a:endParaRPr lang="es-ES_tradnl" sz="1600" dirty="0">
              <a:latin typeface="Segoe UI"/>
              <a:cs typeface="Segoe UI"/>
            </a:endParaRPr>
          </a:p>
        </p:txBody>
      </p:sp>
      <p:sp>
        <p:nvSpPr>
          <p:cNvPr id="5" name="object 5">
            <a:extLst>
              <a:ext uri="{C183D7F6-B498-43B3-948B-1728B52AA6E4}">
                <adec:decorative xmlns:adec="http://schemas.microsoft.com/office/drawing/2017/decorative" val="1"/>
              </a:ext>
            </a:extLst>
          </p:cNvPr>
          <p:cNvSpPr/>
          <p:nvPr/>
        </p:nvSpPr>
        <p:spPr>
          <a:xfrm>
            <a:off x="8199881" y="0"/>
            <a:ext cx="931925" cy="1036320"/>
          </a:xfrm>
          <a:prstGeom prst="rect">
            <a:avLst/>
          </a:prstGeom>
          <a:blipFill>
            <a:blip r:embed="rId3" cstate="print"/>
            <a:stretch>
              <a:fillRect/>
            </a:stretch>
          </a:blip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152400" y="381000"/>
            <a:ext cx="1676399" cy="1673352"/>
          </a:xfrm>
          <a:prstGeom prst="rect">
            <a:avLst/>
          </a:prstGeom>
          <a:blipFill>
            <a:blip r:embed="rId4" cstate="print"/>
            <a:stretch>
              <a:fillRect/>
            </a:stretch>
          </a:blip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3047" y="223266"/>
            <a:ext cx="1978151" cy="6634733"/>
          </a:xfrm>
          <a:prstGeom prst="rect">
            <a:avLst/>
          </a:prstGeom>
          <a:blipFill>
            <a:blip r:embed="rId5" cstate="print"/>
            <a:stretch>
              <a:fillRect/>
            </a:stretch>
          </a:blipFill>
        </p:spPr>
        <p:txBody>
          <a:bodyPr wrap="square" lIns="0" tIns="0" rIns="0" bIns="0" rtlCol="0"/>
          <a:lstStyle/>
          <a:p>
            <a:endParaRPr/>
          </a:p>
        </p:txBody>
      </p:sp>
      <p:sp>
        <p:nvSpPr>
          <p:cNvPr id="2" name="object 2"/>
          <p:cNvSpPr txBox="1"/>
          <p:nvPr/>
        </p:nvSpPr>
        <p:spPr>
          <a:xfrm>
            <a:off x="1981198" y="6074211"/>
            <a:ext cx="3505202" cy="592470"/>
          </a:xfrm>
          <a:prstGeom prst="rect">
            <a:avLst/>
          </a:prstGeom>
        </p:spPr>
        <p:txBody>
          <a:bodyPr vert="horz" wrap="square" lIns="0" tIns="12700" rIns="0" bIns="0" rtlCol="0">
            <a:spAutoFit/>
          </a:bodyPr>
          <a:lstStyle/>
          <a:p>
            <a:pPr marL="12700" marR="5080">
              <a:lnSpc>
                <a:spcPct val="100000"/>
              </a:lnSpc>
              <a:spcBef>
                <a:spcPts val="100"/>
              </a:spcBef>
            </a:pPr>
            <a:r>
              <a:rPr lang="es-ES_tradnl" sz="1200" spc="-5" dirty="0">
                <a:solidFill>
                  <a:srgbClr val="1F4497"/>
                </a:solidFill>
                <a:latin typeface="Segoe UI"/>
                <a:cs typeface="Segoe UI"/>
              </a:rPr>
              <a:t>Departamento </a:t>
            </a:r>
            <a:r>
              <a:rPr lang="es-ES_tradnl" sz="1200" spc="-15" dirty="0">
                <a:solidFill>
                  <a:srgbClr val="1F4497"/>
                </a:solidFill>
                <a:latin typeface="Segoe UI"/>
                <a:cs typeface="Segoe UI"/>
              </a:rPr>
              <a:t>de </a:t>
            </a:r>
            <a:r>
              <a:rPr lang="es-ES_tradnl" sz="1200" spc="-5" dirty="0">
                <a:solidFill>
                  <a:srgbClr val="1F4497"/>
                </a:solidFill>
                <a:latin typeface="Segoe UI"/>
                <a:cs typeface="Segoe UI"/>
              </a:rPr>
              <a:t>Educación de EE.UU.  </a:t>
            </a:r>
          </a:p>
          <a:p>
            <a:pPr marL="12700" marR="5080">
              <a:lnSpc>
                <a:spcPct val="100000"/>
              </a:lnSpc>
              <a:spcBef>
                <a:spcPts val="100"/>
              </a:spcBef>
            </a:pPr>
            <a:r>
              <a:rPr lang="es-ES_tradnl" sz="1200" spc="-5" dirty="0">
                <a:solidFill>
                  <a:srgbClr val="1F4497"/>
                </a:solidFill>
                <a:latin typeface="Segoe UI"/>
                <a:cs typeface="Segoe UI"/>
              </a:rPr>
              <a:t>Oficina de Política de Privacidad del Estudiante </a:t>
            </a:r>
          </a:p>
          <a:p>
            <a:pPr marL="12700" marR="5080">
              <a:lnSpc>
                <a:spcPct val="100000"/>
              </a:lnSpc>
              <a:spcBef>
                <a:spcPts val="100"/>
              </a:spcBef>
            </a:pPr>
            <a:r>
              <a:rPr lang="es-ES_tradnl" sz="1200" spc="-10" dirty="0">
                <a:solidFill>
                  <a:srgbClr val="1F4497"/>
                </a:solidFill>
                <a:latin typeface="Segoe UI"/>
                <a:cs typeface="Segoe UI"/>
              </a:rPr>
              <a:t>Centro de Asistencia Técnica </a:t>
            </a:r>
            <a:r>
              <a:rPr lang="es-ES_tradnl" sz="1200" spc="-20" dirty="0">
                <a:solidFill>
                  <a:srgbClr val="1F4497"/>
                </a:solidFill>
                <a:latin typeface="Segoe UI"/>
                <a:cs typeface="Segoe UI"/>
              </a:rPr>
              <a:t>de Privacidad</a:t>
            </a:r>
            <a:endParaRPr lang="es-ES_tradnl" sz="1200" dirty="0">
              <a:latin typeface="Segoe UI"/>
              <a:cs typeface="Segoe U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470376"/>
            <a:ext cx="7729219" cy="1150956"/>
          </a:xfrm>
          <a:prstGeom prst="rect">
            <a:avLst/>
          </a:prstGeom>
        </p:spPr>
        <p:txBody>
          <a:bodyPr vert="horz" wrap="square" lIns="0" tIns="73025" rIns="0" bIns="0" rtlCol="0">
            <a:spAutoFit/>
          </a:bodyPr>
          <a:lstStyle/>
          <a:p>
            <a:r>
              <a:rPr lang="es-ES" dirty="0"/>
              <a:t>ESCENARIO # 1 - PREGUNTAS QUE HACER</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10</a:t>
            </a:fld>
            <a:endParaRPr spc="-5" dirty="0"/>
          </a:p>
        </p:txBody>
      </p:sp>
      <p:sp>
        <p:nvSpPr>
          <p:cNvPr id="5" name="object 5"/>
          <p:cNvSpPr txBox="1">
            <a:spLocks noGrp="1"/>
          </p:cNvSpPr>
          <p:nvPr>
            <p:ph type="ftr" sz="quarter" idx="5"/>
          </p:nvPr>
        </p:nvSpPr>
        <p:spPr>
          <a:xfrm>
            <a:off x="1104899" y="6516610"/>
            <a:ext cx="693419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842221"/>
            <a:ext cx="7486015" cy="4101379"/>
          </a:xfrm>
          <a:prstGeom prst="rect">
            <a:avLst/>
          </a:prstGeom>
        </p:spPr>
        <p:txBody>
          <a:bodyPr vert="horz" wrap="square" lIns="0" tIns="12700" rIns="0" bIns="0" rtlCol="0">
            <a:spAutoFit/>
          </a:bodyPr>
          <a:lstStyle/>
          <a:p>
            <a:pPr marL="285750" indent="-285750">
              <a:lnSpc>
                <a:spcPct val="120000"/>
              </a:lnSpc>
              <a:buFont typeface="Arial" panose="020B0604020202020204" pitchFamily="34" charset="0"/>
              <a:buChar char="•"/>
            </a:pPr>
            <a:r>
              <a:rPr lang="es-ES" sz="2800" dirty="0">
                <a:latin typeface="Segoe UI" panose="020B0502040204020203" pitchFamily="34" charset="0"/>
                <a:cs typeface="Segoe UI" panose="020B0502040204020203" pitchFamily="34" charset="0"/>
              </a:rPr>
              <a:t>¿Cuáles registros educativos, o PII de los registros educativos, se llevarán a casa los funcionarios escolares?</a:t>
            </a:r>
          </a:p>
          <a:p>
            <a:pPr marL="285750" indent="-285750">
              <a:lnSpc>
                <a:spcPct val="120000"/>
              </a:lnSpc>
              <a:buFont typeface="Arial" panose="020B0604020202020204" pitchFamily="34" charset="0"/>
              <a:buChar char="•"/>
            </a:pPr>
            <a:r>
              <a:rPr lang="es-ES" sz="2800" dirty="0">
                <a:latin typeface="Segoe UI" panose="020B0502040204020203" pitchFamily="34" charset="0"/>
                <a:cs typeface="Segoe UI" panose="020B0502040204020203" pitchFamily="34" charset="0"/>
              </a:rPr>
              <a:t>¿Cómo se llevarán a casa esos registros educativos o PII?</a:t>
            </a:r>
          </a:p>
          <a:p>
            <a:pPr marL="285750" indent="-285750">
              <a:lnSpc>
                <a:spcPct val="120000"/>
              </a:lnSpc>
              <a:buFont typeface="Arial" panose="020B0604020202020204" pitchFamily="34" charset="0"/>
              <a:buChar char="•"/>
            </a:pPr>
            <a:r>
              <a:rPr lang="es-ES" sz="2800" dirty="0">
                <a:latin typeface="Segoe UI" panose="020B0502040204020203" pitchFamily="34" charset="0"/>
                <a:cs typeface="Segoe UI" panose="020B0502040204020203" pitchFamily="34" charset="0"/>
              </a:rPr>
              <a:t>¿Cómo protegerán los funcionarios la PII de los registros educativos mientras permanecen en casa?</a:t>
            </a:r>
            <a:endParaRPr lang="es-ES_tradnl" sz="2800" dirty="0">
              <a:latin typeface="Segoe UI" panose="020B0502040204020203" pitchFamily="34" charset="0"/>
              <a:cs typeface="Segoe UI" panose="020B05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C183D7F6-B498-43B3-948B-1728B52AA6E4}">
                <adec:decorative xmlns:adec="http://schemas.microsoft.com/office/drawing/2017/decorative" val="1"/>
              </a:ext>
            </a:extLst>
          </p:cNvPr>
          <p:cNvSpPr/>
          <p:nvPr/>
        </p:nvSpPr>
        <p:spPr>
          <a:xfrm>
            <a:off x="6705600" y="457200"/>
            <a:ext cx="2020823" cy="2033015"/>
          </a:xfrm>
          <a:prstGeom prst="rect">
            <a:avLst/>
          </a:prstGeom>
          <a:blipFill>
            <a:blip r:embed="rId2" cstate="print"/>
            <a:stretch>
              <a:fillRect/>
            </a:stretch>
          </a:blipFill>
        </p:spPr>
        <p:txBody>
          <a:bodyPr wrap="square" lIns="0" tIns="0" rIns="0" bIns="0" rtlCol="0"/>
          <a:lstStyle/>
          <a:p>
            <a:endParaRPr dirty="0"/>
          </a:p>
        </p:txBody>
      </p:sp>
      <p:sp>
        <p:nvSpPr>
          <p:cNvPr id="2" name="object 2"/>
          <p:cNvSpPr txBox="1">
            <a:spLocks noGrp="1"/>
          </p:cNvSpPr>
          <p:nvPr>
            <p:ph type="title"/>
          </p:nvPr>
        </p:nvSpPr>
        <p:spPr>
          <a:xfrm>
            <a:off x="707390" y="962640"/>
            <a:ext cx="3178810" cy="550792"/>
          </a:xfrm>
          <a:prstGeom prst="rect">
            <a:avLst/>
          </a:prstGeom>
        </p:spPr>
        <p:txBody>
          <a:bodyPr vert="horz" wrap="square" lIns="0" tIns="12065" rIns="0" bIns="0" rtlCol="0">
            <a:spAutoFit/>
          </a:bodyPr>
          <a:lstStyle/>
          <a:p>
            <a:pPr marL="12700">
              <a:lnSpc>
                <a:spcPct val="100000"/>
              </a:lnSpc>
              <a:spcBef>
                <a:spcPts val="95"/>
              </a:spcBef>
            </a:pPr>
            <a:r>
              <a:rPr lang="es-ES_tradnl" spc="-5" noProof="0" dirty="0"/>
              <a:t>ESCENARIO</a:t>
            </a:r>
            <a:r>
              <a:rPr lang="es-ES_tradnl" spc="-65" noProof="0" dirty="0"/>
              <a:t> </a:t>
            </a:r>
            <a:r>
              <a:rPr lang="es-ES_tradnl" spc="-10" noProof="0" dirty="0"/>
              <a:t>#2</a:t>
            </a:r>
          </a:p>
        </p:txBody>
      </p:sp>
      <p:sp>
        <p:nvSpPr>
          <p:cNvPr id="3" name="object 3"/>
          <p:cNvSpPr txBox="1">
            <a:spLocks noGrp="1"/>
          </p:cNvSpPr>
          <p:nvPr>
            <p:ph type="body" idx="1"/>
          </p:nvPr>
        </p:nvSpPr>
        <p:spPr>
          <a:xfrm>
            <a:off x="707390" y="1765666"/>
            <a:ext cx="7729219" cy="3326668"/>
          </a:xfrm>
          <a:prstGeom prst="rect">
            <a:avLst/>
          </a:prstGeom>
        </p:spPr>
        <p:txBody>
          <a:bodyPr vert="horz" wrap="square" lIns="0" tIns="269609" rIns="0" bIns="0" rtlCol="0">
            <a:spAutoFit/>
          </a:bodyPr>
          <a:lstStyle/>
          <a:p>
            <a:pPr>
              <a:lnSpc>
                <a:spcPct val="120000"/>
              </a:lnSpc>
            </a:pPr>
            <a:r>
              <a:rPr lang="es-ES" dirty="0"/>
              <a:t>Nuestra escuela tiene planeado usar videoconferencias y otras aplicaciones informáticas para dar clases a distancia. </a:t>
            </a:r>
          </a:p>
          <a:p>
            <a:pPr>
              <a:lnSpc>
                <a:spcPct val="120000"/>
              </a:lnSpc>
            </a:pPr>
            <a:r>
              <a:rPr lang="es-ES" dirty="0"/>
              <a:t>¿Permite FERPA que las escuelas o distritos escolares usen tales aplicaciones?</a:t>
            </a:r>
            <a:br>
              <a:rPr lang="es-ES" dirty="0"/>
            </a:br>
            <a:endParaRPr lang="es-ES_tradnl" spc="-40" noProof="0" dirty="0"/>
          </a:p>
        </p:txBody>
      </p:sp>
      <p:sp>
        <p:nvSpPr>
          <p:cNvPr id="5" name="object 5"/>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11</a:t>
            </a:fld>
            <a:endParaRPr spc="-5" dirty="0"/>
          </a:p>
        </p:txBody>
      </p:sp>
      <p:sp>
        <p:nvSpPr>
          <p:cNvPr id="6" name="object 6"/>
          <p:cNvSpPr txBox="1">
            <a:spLocks noGrp="1"/>
          </p:cNvSpPr>
          <p:nvPr>
            <p:ph type="ftr" sz="quarter" idx="5"/>
          </p:nvPr>
        </p:nvSpPr>
        <p:spPr>
          <a:xfrm>
            <a:off x="1066799" y="6495660"/>
            <a:ext cx="70104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457200"/>
            <a:ext cx="6684010" cy="550792"/>
          </a:xfrm>
          <a:prstGeom prst="rect">
            <a:avLst/>
          </a:prstGeom>
        </p:spPr>
        <p:txBody>
          <a:bodyPr vert="horz" wrap="square" lIns="0" tIns="12065" rIns="0" bIns="0" rtlCol="0">
            <a:spAutoFit/>
          </a:bodyPr>
          <a:lstStyle/>
          <a:p>
            <a:r>
              <a:rPr lang="es-ES" dirty="0"/>
              <a:t>ESCENARIO 2 – PUNTOS CLAVE</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12</a:t>
            </a:fld>
            <a:endParaRPr spc="-5" dirty="0"/>
          </a:p>
        </p:txBody>
      </p:sp>
      <p:sp>
        <p:nvSpPr>
          <p:cNvPr id="5" name="object 5"/>
          <p:cNvSpPr txBox="1">
            <a:spLocks noGrp="1"/>
          </p:cNvSpPr>
          <p:nvPr>
            <p:ph type="ftr" sz="quarter" idx="5"/>
          </p:nvPr>
        </p:nvSpPr>
        <p:spPr>
          <a:xfrm>
            <a:off x="1095057" y="6495660"/>
            <a:ext cx="6934200" cy="241732"/>
          </a:xfrm>
          <a:prstGeom prst="rect">
            <a:avLst/>
          </a:prstGeom>
        </p:spPr>
        <p:txBody>
          <a:bodyPr vert="horz" wrap="square" lIns="0" tIns="26034" rIns="0" bIns="0" rtlCol="0">
            <a:spAutoFit/>
          </a:bodyPr>
          <a:lstStyle/>
          <a:p>
            <a:pPr marR="5080" algn="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688340" y="1050349"/>
            <a:ext cx="7709534" cy="5121851"/>
          </a:xfrm>
          <a:prstGeom prst="rect">
            <a:avLst/>
          </a:prstGeom>
        </p:spPr>
        <p:txBody>
          <a:bodyPr vert="horz" wrap="square" lIns="0" tIns="12065" rIns="0" bIns="0" rtlCol="0">
            <a:spAutoFit/>
          </a:bodyPr>
          <a:lstStyle/>
          <a:p>
            <a:pPr>
              <a:lnSpc>
                <a:spcPct val="120000"/>
              </a:lnSpc>
            </a:pPr>
            <a:r>
              <a:rPr lang="es-ES" sz="2000" dirty="0"/>
              <a:t>• Sí, bajo la </a:t>
            </a:r>
            <a:r>
              <a:rPr lang="es-ES" sz="2000" b="1" dirty="0"/>
              <a:t>excepción general para funcionarios escolares</a:t>
            </a:r>
            <a:r>
              <a:rPr lang="es-ES" sz="2000" dirty="0"/>
              <a:t>, FERPA deja que las agencias e instituciones educativas pueden divulgar los registros educativos de los estudiantes o PII en esos registros, a un proveedor de dicho servicio o aplicación siempre que el proveedor:</a:t>
            </a:r>
            <a:endParaRPr lang="es-ES_tradnl" sz="2000" dirty="0"/>
          </a:p>
          <a:p>
            <a:pPr marL="342900" indent="-342900">
              <a:lnSpc>
                <a:spcPct val="120000"/>
              </a:lnSpc>
              <a:buFont typeface="+mj-lt"/>
              <a:buAutoNum type="arabicPeriod"/>
            </a:pPr>
            <a:r>
              <a:rPr lang="es-ES" dirty="0"/>
              <a:t>Realice un servicio o función institucional para la agencia o institución educativa en sustitución de los empleados escolares;</a:t>
            </a:r>
          </a:p>
          <a:p>
            <a:pPr marL="342900" indent="-342900">
              <a:lnSpc>
                <a:spcPct val="120000"/>
              </a:lnSpc>
              <a:buFont typeface="+mj-lt"/>
              <a:buAutoNum type="arabicPeriod"/>
            </a:pPr>
            <a:r>
              <a:rPr lang="es-ES" dirty="0"/>
              <a:t>Cumpla con los criterios establecidos en la notificación anual de la agencia o institución educativa sobre los derechos de FERPA, por ser un funcionario escolar con un interés educativo legítimo en los registros educativos o PII;</a:t>
            </a:r>
          </a:p>
          <a:p>
            <a:pPr marL="342900" indent="-342900">
              <a:lnSpc>
                <a:spcPct val="120000"/>
              </a:lnSpc>
              <a:buFont typeface="+mj-lt"/>
              <a:buAutoNum type="arabicPeriod"/>
            </a:pPr>
            <a:r>
              <a:rPr lang="es-ES" dirty="0"/>
              <a:t>Esté bajo el control directo de la agencia o institución educativa con respecto al uso y mantenimiento de los registros educativos o PII; y</a:t>
            </a:r>
          </a:p>
          <a:p>
            <a:pPr marL="342900" indent="-342900">
              <a:lnSpc>
                <a:spcPct val="120000"/>
              </a:lnSpc>
              <a:buFont typeface="+mj-lt"/>
              <a:buAutoNum type="arabicPeriod"/>
            </a:pPr>
            <a:r>
              <a:rPr lang="es-ES" dirty="0"/>
              <a:t>Utilice los registros educativos o PII solo para fines autorizados y no divulga los registros educativos o PII a otras partes (a menos que el proveedor tenga autorización específica de la agencia o institución educativa para hacerlo y FERPA lo permita). </a:t>
            </a:r>
            <a:r>
              <a:rPr lang="es-ES" i="1" dirty="0"/>
              <a:t>Ver</a:t>
            </a:r>
            <a:r>
              <a:rPr lang="es-ES" dirty="0"/>
              <a:t> 34 CFR §99.31 (a) (1) (i).</a:t>
            </a:r>
            <a:endParaRPr sz="2400" dirty="0">
              <a:latin typeface="Segoe UI"/>
              <a:cs typeface="Segoe U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a:spLocks noGrp="1"/>
          </p:cNvSpPr>
          <p:nvPr>
            <p:ph type="title"/>
          </p:nvPr>
        </p:nvSpPr>
        <p:spPr>
          <a:xfrm>
            <a:off x="678815" y="515315"/>
            <a:ext cx="7319010" cy="550792"/>
          </a:xfrm>
          <a:prstGeom prst="rect">
            <a:avLst/>
          </a:prstGeom>
        </p:spPr>
        <p:txBody>
          <a:bodyPr vert="horz" wrap="square" lIns="0" tIns="12065" rIns="0" bIns="0" rtlCol="0">
            <a:spAutoFit/>
          </a:bodyPr>
          <a:lstStyle/>
          <a:p>
            <a:r>
              <a:rPr lang="es-ES" dirty="0"/>
              <a:t>ESCENARIO 2 – PUNTOS CLAVE </a:t>
            </a:r>
            <a:r>
              <a:rPr lang="es-ES" dirty="0">
                <a:solidFill>
                  <a:schemeClr val="bg1"/>
                </a:solidFill>
              </a:rPr>
              <a:t>(a) </a:t>
            </a:r>
            <a:endParaRPr lang="es-ES_tradnl" dirty="0">
              <a:solidFill>
                <a:schemeClr val="bg1"/>
              </a:solidFill>
            </a:endParaRPr>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13</a:t>
            </a:fld>
            <a:endParaRPr spc="-5" dirty="0"/>
          </a:p>
        </p:txBody>
      </p:sp>
      <p:sp>
        <p:nvSpPr>
          <p:cNvPr id="5" name="object 5"/>
          <p:cNvSpPr txBox="1">
            <a:spLocks noGrp="1"/>
          </p:cNvSpPr>
          <p:nvPr>
            <p:ph type="ftr" sz="quarter" idx="5"/>
          </p:nvPr>
        </p:nvSpPr>
        <p:spPr>
          <a:xfrm>
            <a:off x="1063625" y="6495660"/>
            <a:ext cx="69342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650240" y="1219200"/>
            <a:ext cx="7646670" cy="4837735"/>
          </a:xfrm>
          <a:prstGeom prst="rect">
            <a:avLst/>
          </a:prstGeom>
        </p:spPr>
        <p:txBody>
          <a:bodyPr vert="horz" wrap="square" lIns="0" tIns="12700" rIns="0" bIns="0" rtlCol="0">
            <a:spAutoFit/>
          </a:bodyPr>
          <a:lstStyle/>
          <a:p>
            <a:pPr marL="240665" marR="22225" indent="-228600">
              <a:lnSpc>
                <a:spcPct val="110000"/>
              </a:lnSpc>
              <a:spcBef>
                <a:spcPts val="100"/>
              </a:spcBef>
              <a:buClr>
                <a:srgbClr val="1F4497"/>
              </a:buClr>
              <a:buFont typeface="Arial"/>
              <a:buChar char="•"/>
              <a:tabLst>
                <a:tab pos="240665" algn="l"/>
                <a:tab pos="241300" algn="l"/>
              </a:tabLst>
            </a:pPr>
            <a:r>
              <a:rPr lang="es-ES" sz="2200" dirty="0">
                <a:latin typeface="Segoe UI" panose="020B0502040204020203" pitchFamily="34" charset="0"/>
                <a:cs typeface="Segoe UI" panose="020B0502040204020203" pitchFamily="34" charset="0"/>
              </a:rPr>
              <a:t>FERPA no requiere que una agencia o institución educativa </a:t>
            </a:r>
            <a:r>
              <a:rPr lang="es-ES" sz="2200" dirty="0">
                <a:latin typeface="Segoe UI" panose="020B0502040204020203" pitchFamily="34" charset="0"/>
                <a:cs typeface="Segoe UI" panose="020B0502040204020203" pitchFamily="34" charset="0"/>
                <a:hlinkClick r:id="rId2"/>
              </a:rPr>
              <a:t>celebre un acuerdo bajo la excepción de funcionario escolar, aunque es una buena práctica aclarar las cuestiones </a:t>
            </a:r>
            <a:r>
              <a:rPr lang="es-ES" sz="2200" dirty="0">
                <a:latin typeface="Segoe UI" panose="020B0502040204020203" pitchFamily="34" charset="0"/>
                <a:cs typeface="Segoe UI" panose="020B0502040204020203" pitchFamily="34" charset="0"/>
              </a:rPr>
              <a:t>de control directo e interés educativo legítimo.</a:t>
            </a:r>
            <a:endParaRPr lang="es-ES_tradnl" sz="2200" dirty="0">
              <a:latin typeface="Segoe UI" panose="020B0502040204020203" pitchFamily="34" charset="0"/>
              <a:cs typeface="Segoe UI" panose="020B0502040204020203" pitchFamily="34" charset="0"/>
            </a:endParaRPr>
          </a:p>
          <a:p>
            <a:pPr marL="240665" marR="22225" indent="-228600">
              <a:lnSpc>
                <a:spcPct val="110000"/>
              </a:lnSpc>
              <a:spcBef>
                <a:spcPts val="100"/>
              </a:spcBef>
              <a:buClr>
                <a:srgbClr val="1F4497"/>
              </a:buClr>
              <a:buFont typeface="Arial"/>
              <a:buChar char="•"/>
              <a:tabLst>
                <a:tab pos="240665" algn="l"/>
                <a:tab pos="241300" algn="l"/>
              </a:tabLst>
            </a:pPr>
            <a:r>
              <a:rPr lang="es-ES" sz="2200" dirty="0">
                <a:latin typeface="Segoe UI" panose="020B0502040204020203" pitchFamily="34" charset="0"/>
                <a:cs typeface="Segoe UI" panose="020B0502040204020203" pitchFamily="34" charset="0"/>
              </a:rPr>
              <a:t>La notificación anual de la escuela sobre los derechos de FERPA incluye los criterios para determinar quién es un funcionario escolar y qué constituye un interés educativo legítimo.</a:t>
            </a:r>
            <a:endParaRPr lang="es-ES_tradnl" sz="2200" dirty="0">
              <a:latin typeface="Segoe UI" panose="020B0502040204020203" pitchFamily="34" charset="0"/>
              <a:cs typeface="Segoe UI" panose="020B0502040204020203" pitchFamily="34" charset="0"/>
            </a:endParaRPr>
          </a:p>
          <a:p>
            <a:pPr marL="245745">
              <a:lnSpc>
                <a:spcPct val="110000"/>
              </a:lnSpc>
            </a:pPr>
            <a:r>
              <a:rPr lang="es-ES" sz="2200" b="1" u="sng" dirty="0">
                <a:latin typeface="Segoe UI" panose="020B0502040204020203" pitchFamily="34" charset="0"/>
                <a:cs typeface="Segoe UI" panose="020B0502040204020203" pitchFamily="34" charset="0"/>
              </a:rPr>
              <a:t>Recursos de SPPO:</a:t>
            </a:r>
          </a:p>
          <a:p>
            <a:pPr marL="285750" indent="-285750">
              <a:lnSpc>
                <a:spcPct val="110000"/>
              </a:lnSpc>
              <a:buFont typeface="Arial" panose="020B0604020202020204" pitchFamily="34" charset="0"/>
              <a:buChar char="•"/>
            </a:pPr>
            <a:r>
              <a:rPr lang="es-ES" sz="2200" u="sng" dirty="0">
                <a:latin typeface="Segoe UI" panose="020B0502040204020203" pitchFamily="34" charset="0"/>
                <a:cs typeface="Segoe UI" panose="020B0502040204020203" pitchFamily="34" charset="0"/>
                <a:hlinkClick r:id="rId3"/>
              </a:rPr>
              <a:t>Ejemplo de notificación anual de los derechos de FERPA</a:t>
            </a:r>
            <a:endParaRPr lang="es-ES_tradnl" sz="2200" dirty="0">
              <a:latin typeface="Segoe UI" panose="020B0502040204020203" pitchFamily="34" charset="0"/>
              <a:cs typeface="Segoe UI" panose="020B0502040204020203" pitchFamily="34" charset="0"/>
            </a:endParaRPr>
          </a:p>
          <a:p>
            <a:pPr marL="285750" indent="-285750">
              <a:lnSpc>
                <a:spcPct val="110000"/>
              </a:lnSpc>
              <a:buFont typeface="Arial" panose="020B0604020202020204" pitchFamily="34" charset="0"/>
              <a:buChar char="•"/>
            </a:pPr>
            <a:r>
              <a:rPr lang="es-ES" sz="2200" u="sng" dirty="0">
                <a:latin typeface="Segoe UI" panose="020B0502040204020203" pitchFamily="34" charset="0"/>
                <a:cs typeface="Segoe UI" panose="020B0502040204020203" pitchFamily="34" charset="0"/>
                <a:hlinkClick r:id="rId4"/>
              </a:rPr>
              <a:t>Protección de la privacidad de los estudiantes durante el uso de los servicios educativos en línea: Requisitos y buenas prácticas</a:t>
            </a:r>
            <a:endParaRPr lang="es-ES_tradnl" sz="2200" dirty="0">
              <a:latin typeface="Segoe UI" panose="020B0502040204020203" pitchFamily="34" charset="0"/>
              <a:cs typeface="Segoe UI" panose="020B05020402040202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228600"/>
            <a:ext cx="6455410" cy="1150956"/>
          </a:xfrm>
          <a:prstGeom prst="rect">
            <a:avLst/>
          </a:prstGeom>
        </p:spPr>
        <p:txBody>
          <a:bodyPr vert="horz" wrap="square" lIns="0" tIns="73025" rIns="0" bIns="0" rtlCol="0">
            <a:spAutoFit/>
          </a:bodyPr>
          <a:lstStyle/>
          <a:p>
            <a:r>
              <a:rPr lang="es-ES" dirty="0"/>
              <a:t>ESCENARIO #2 - PREGUNTAS QUE HACER</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14</a:t>
            </a:fld>
            <a:endParaRPr spc="-5" dirty="0"/>
          </a:p>
        </p:txBody>
      </p:sp>
      <p:sp>
        <p:nvSpPr>
          <p:cNvPr id="5" name="object 5"/>
          <p:cNvSpPr txBox="1">
            <a:spLocks noGrp="1"/>
          </p:cNvSpPr>
          <p:nvPr>
            <p:ph type="ftr" sz="quarter" idx="5"/>
          </p:nvPr>
        </p:nvSpPr>
        <p:spPr>
          <a:xfrm>
            <a:off x="1181100" y="6495660"/>
            <a:ext cx="67818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524000"/>
            <a:ext cx="7455534" cy="5437386"/>
          </a:xfrm>
          <a:prstGeom prst="rect">
            <a:avLst/>
          </a:prstGeom>
        </p:spPr>
        <p:txBody>
          <a:bodyPr vert="horz" wrap="square" lIns="0" tIns="12700" rIns="0" bIns="0" rtlCol="0">
            <a:spAutoFit/>
          </a:bodyPr>
          <a:lstStyle/>
          <a:p>
            <a:pPr marL="285750" indent="-285750">
              <a:lnSpc>
                <a:spcPct val="110000"/>
              </a:lnSpc>
              <a:buFont typeface="Arial" panose="020B0604020202020204" pitchFamily="34" charset="0"/>
              <a:buChar char="•"/>
            </a:pPr>
            <a:r>
              <a:rPr lang="es-ES" sz="2500" dirty="0">
                <a:latin typeface="Segoe UI" panose="020B0502040204020203" pitchFamily="34" charset="0"/>
                <a:cs typeface="Segoe UI" panose="020B0502040204020203" pitchFamily="34" charset="0"/>
              </a:rPr>
              <a:t>¿Permite actualmente su agencia o institución educativa este tipo de programa informático (software)?</a:t>
            </a:r>
            <a:endParaRPr lang="es-ES_tradnl" sz="2500" dirty="0">
              <a:latin typeface="Segoe UI" panose="020B0502040204020203" pitchFamily="34" charset="0"/>
              <a:cs typeface="Segoe UI" panose="020B0502040204020203" pitchFamily="34" charset="0"/>
            </a:endParaRPr>
          </a:p>
          <a:p>
            <a:pPr marL="285750" indent="-285750">
              <a:lnSpc>
                <a:spcPct val="110000"/>
              </a:lnSpc>
              <a:buFont typeface="Arial" panose="020B0604020202020204" pitchFamily="34" charset="0"/>
              <a:buChar char="•"/>
            </a:pPr>
            <a:r>
              <a:rPr lang="es-ES" sz="2500" dirty="0">
                <a:latin typeface="Segoe UI" panose="020B0502040204020203" pitchFamily="34" charset="0"/>
                <a:cs typeface="Segoe UI" panose="020B0502040204020203" pitchFamily="34" charset="0"/>
              </a:rPr>
              <a:t> ¿Cuál es el proceso de su agencia o institución para evaluar el pedido de programas informáticos?</a:t>
            </a:r>
            <a:endParaRPr lang="es-ES_tradnl" sz="2500" dirty="0">
              <a:latin typeface="Segoe UI" panose="020B0502040204020203" pitchFamily="34" charset="0"/>
              <a:cs typeface="Segoe UI" panose="020B0502040204020203" pitchFamily="34" charset="0"/>
            </a:endParaRPr>
          </a:p>
          <a:p>
            <a:pPr marL="285750" indent="-285750">
              <a:lnSpc>
                <a:spcPct val="110000"/>
              </a:lnSpc>
              <a:buFont typeface="Arial" panose="020B0604020202020204" pitchFamily="34" charset="0"/>
              <a:buChar char="•"/>
            </a:pPr>
            <a:r>
              <a:rPr lang="es-ES" sz="2500" dirty="0">
                <a:latin typeface="Segoe UI" panose="020B0502040204020203" pitchFamily="34" charset="0"/>
                <a:cs typeface="Segoe UI" panose="020B0502040204020203" pitchFamily="34" charset="0"/>
              </a:rPr>
              <a:t>Consulte los recursos de PTAC como:</a:t>
            </a:r>
            <a:endParaRPr lang="es-ES_tradnl" sz="2500" dirty="0">
              <a:latin typeface="Segoe UI" panose="020B0502040204020203" pitchFamily="34" charset="0"/>
              <a:cs typeface="Segoe UI" panose="020B0502040204020203" pitchFamily="34" charset="0"/>
            </a:endParaRPr>
          </a:p>
          <a:p>
            <a:pPr marL="742950" lvl="1" indent="-285750">
              <a:lnSpc>
                <a:spcPct val="110000"/>
              </a:lnSpc>
              <a:buFont typeface="Arial" panose="020B0604020202020204" pitchFamily="34" charset="0"/>
              <a:buChar char="•"/>
            </a:pPr>
            <a:r>
              <a:rPr lang="es-ES" sz="2500" u="sng" dirty="0">
                <a:latin typeface="Segoe UI" panose="020B0502040204020203" pitchFamily="34" charset="0"/>
                <a:cs typeface="Segoe UI" panose="020B0502040204020203" pitchFamily="34" charset="0"/>
                <a:hlinkClick r:id="rId2"/>
              </a:rPr>
              <a:t>Protección de la privacidad del estudiante mientras se utilizan los servicios educativos en línea</a:t>
            </a:r>
            <a:endParaRPr lang="es-ES_tradnl" sz="2500" u="sng" dirty="0">
              <a:latin typeface="Segoe UI" panose="020B0502040204020203" pitchFamily="34" charset="0"/>
              <a:cs typeface="Segoe UI" panose="020B0502040204020203" pitchFamily="34" charset="0"/>
            </a:endParaRPr>
          </a:p>
          <a:p>
            <a:pPr marL="742950" lvl="1" indent="-285750">
              <a:lnSpc>
                <a:spcPct val="110000"/>
              </a:lnSpc>
              <a:buFont typeface="Arial" panose="020B0604020202020204" pitchFamily="34" charset="0"/>
              <a:buChar char="•"/>
            </a:pPr>
            <a:r>
              <a:rPr lang="es-ES" sz="2500" u="sng" dirty="0">
                <a:latin typeface="Segoe UI" panose="020B0502040204020203" pitchFamily="34" charset="0"/>
                <a:cs typeface="Segoe UI" panose="020B0502040204020203" pitchFamily="34" charset="0"/>
                <a:hlinkClick r:id="rId3"/>
              </a:rPr>
              <a:t>Lista para verificar y proteger los datos</a:t>
            </a:r>
            <a:endParaRPr lang="es-ES_tradnl" sz="2500" u="sng" dirty="0">
              <a:latin typeface="Segoe UI" panose="020B0502040204020203" pitchFamily="34" charset="0"/>
              <a:cs typeface="Segoe UI" panose="020B0502040204020203" pitchFamily="34" charset="0"/>
            </a:endParaRPr>
          </a:p>
          <a:p>
            <a:pPr>
              <a:lnSpc>
                <a:spcPct val="110000"/>
              </a:lnSpc>
            </a:pPr>
            <a:r>
              <a:rPr lang="es-ES" sz="2500" dirty="0">
                <a:latin typeface="Segoe UI" panose="020B0502040204020203" pitchFamily="34" charset="0"/>
                <a:cs typeface="Segoe UI" panose="020B0502040204020203" pitchFamily="34" charset="0"/>
              </a:rPr>
              <a:t>** Lea los “Términos de Servicio” de la plataforma **</a:t>
            </a:r>
            <a:endParaRPr lang="es-ES_tradnl" sz="2500" dirty="0">
              <a:latin typeface="Segoe UI" panose="020B0502040204020203" pitchFamily="34" charset="0"/>
              <a:cs typeface="Segoe UI" panose="020B0502040204020203" pitchFamily="34" charset="0"/>
            </a:endParaRPr>
          </a:p>
          <a:p>
            <a:br>
              <a:rPr lang="es-ES" sz="2500" dirty="0">
                <a:latin typeface="Segoe UI" panose="020B0502040204020203" pitchFamily="34" charset="0"/>
                <a:cs typeface="Segoe UI" panose="020B0502040204020203" pitchFamily="34" charset="0"/>
              </a:rPr>
            </a:br>
            <a:endParaRPr sz="2500" dirty="0">
              <a:latin typeface="Segoe UI" panose="020B0502040204020203" pitchFamily="34" charset="0"/>
              <a:cs typeface="Segoe UI" panose="020B05020402040202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715334"/>
            <a:ext cx="2861945" cy="550792"/>
          </a:xfrm>
          <a:prstGeom prst="rect">
            <a:avLst/>
          </a:prstGeom>
        </p:spPr>
        <p:txBody>
          <a:bodyPr vert="horz" wrap="square" lIns="0" tIns="12065" rIns="0" bIns="0" rtlCol="0">
            <a:spAutoFit/>
          </a:bodyPr>
          <a:lstStyle/>
          <a:p>
            <a:r>
              <a:rPr lang="es-ES" dirty="0"/>
              <a:t>ESCENARIO 3</a:t>
            </a:r>
            <a:endParaRPr lang="es-ES_tradnl" dirty="0"/>
          </a:p>
        </p:txBody>
      </p:sp>
      <p:sp>
        <p:nvSpPr>
          <p:cNvPr id="3" name="object 3"/>
          <p:cNvSpPr txBox="1"/>
          <p:nvPr/>
        </p:nvSpPr>
        <p:spPr>
          <a:xfrm>
            <a:off x="707390" y="1619120"/>
            <a:ext cx="7405370" cy="874598"/>
          </a:xfrm>
          <a:prstGeom prst="rect">
            <a:avLst/>
          </a:prstGeom>
        </p:spPr>
        <p:txBody>
          <a:bodyPr vert="horz" wrap="square" lIns="0" tIns="12700" rIns="0" bIns="0" rtlCol="0">
            <a:spAutoFit/>
          </a:bodyPr>
          <a:lstStyle/>
          <a:p>
            <a:pPr marL="298450" indent="-285750">
              <a:spcBef>
                <a:spcPts val="100"/>
              </a:spcBef>
              <a:buClr>
                <a:srgbClr val="1F4497"/>
              </a:buClr>
              <a:buFont typeface="Arial" panose="020B0604020202020204" pitchFamily="34" charset="0"/>
              <a:buChar char="•"/>
              <a:tabLst>
                <a:tab pos="241300" algn="l"/>
              </a:tabLst>
            </a:pPr>
            <a:r>
              <a:rPr lang="es-ES" sz="2800" dirty="0">
                <a:latin typeface="Segoe UI" panose="020B0502040204020203" pitchFamily="34" charset="0"/>
                <a:cs typeface="Segoe UI" panose="020B0502040204020203" pitchFamily="34" charset="0"/>
              </a:rPr>
              <a:t>¿Aborda FERPA cuáles aplicaciones informáticas se pueden usar?</a:t>
            </a:r>
            <a:endParaRPr lang="es-ES_tradnl" sz="2800" dirty="0">
              <a:latin typeface="Segoe UI" panose="020B0502040204020203" pitchFamily="34" charset="0"/>
              <a:cs typeface="Segoe UI" panose="020B0502040204020203" pitchFamily="34" charset="0"/>
            </a:endParaRPr>
          </a:p>
        </p:txBody>
      </p:sp>
      <p:sp>
        <p:nvSpPr>
          <p:cNvPr id="4" name="object 4">
            <a:extLst>
              <a:ext uri="{C183D7F6-B498-43B3-948B-1728B52AA6E4}">
                <adec:decorative xmlns:adec="http://schemas.microsoft.com/office/drawing/2017/decorative" val="1"/>
              </a:ext>
            </a:extLst>
          </p:cNvPr>
          <p:cNvSpPr/>
          <p:nvPr/>
        </p:nvSpPr>
        <p:spPr>
          <a:xfrm>
            <a:off x="2519172" y="3136419"/>
            <a:ext cx="4066975" cy="3006247"/>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15</a:t>
            </a:fld>
            <a:endParaRPr spc="-5" dirty="0"/>
          </a:p>
        </p:txBody>
      </p:sp>
      <p:sp>
        <p:nvSpPr>
          <p:cNvPr id="6" name="object 6"/>
          <p:cNvSpPr txBox="1">
            <a:spLocks noGrp="1"/>
          </p:cNvSpPr>
          <p:nvPr>
            <p:ph type="ftr" sz="quarter" idx="5"/>
          </p:nvPr>
        </p:nvSpPr>
        <p:spPr>
          <a:xfrm>
            <a:off x="1143000" y="6495660"/>
            <a:ext cx="68580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457200"/>
            <a:ext cx="6912610" cy="550792"/>
          </a:xfrm>
          <a:prstGeom prst="rect">
            <a:avLst/>
          </a:prstGeom>
        </p:spPr>
        <p:txBody>
          <a:bodyPr vert="horz" wrap="square" lIns="0" tIns="12065" rIns="0" bIns="0" rtlCol="0">
            <a:spAutoFit/>
          </a:bodyPr>
          <a:lstStyle/>
          <a:p>
            <a:r>
              <a:rPr lang="es-ES" dirty="0"/>
              <a:t>ESCENARIO 3 – PUNTOS CLAVE</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16</a:t>
            </a:fld>
            <a:endParaRPr spc="-5" dirty="0"/>
          </a:p>
        </p:txBody>
      </p:sp>
      <p:sp>
        <p:nvSpPr>
          <p:cNvPr id="5" name="object 5"/>
          <p:cNvSpPr txBox="1">
            <a:spLocks noGrp="1"/>
          </p:cNvSpPr>
          <p:nvPr>
            <p:ph type="ftr" sz="quarter" idx="5"/>
          </p:nvPr>
        </p:nvSpPr>
        <p:spPr>
          <a:xfrm>
            <a:off x="1143000" y="6505604"/>
            <a:ext cx="68580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979417"/>
            <a:ext cx="7706359" cy="5225148"/>
          </a:xfrm>
          <a:prstGeom prst="rect">
            <a:avLst/>
          </a:prstGeom>
        </p:spPr>
        <p:txBody>
          <a:bodyPr vert="horz" wrap="square" lIns="0" tIns="53975" rIns="0" bIns="0" rtlCol="0">
            <a:spAutoFit/>
          </a:bodyPr>
          <a:lstStyle/>
          <a:p>
            <a:pPr marL="285750" indent="-285750">
              <a:buFont typeface="Arial" panose="020B0604020202020204" pitchFamily="34" charset="0"/>
              <a:buChar char="•"/>
            </a:pPr>
            <a:r>
              <a:rPr lang="es-ES" sz="2400" dirty="0">
                <a:latin typeface="Segoe UI" panose="020B0502040204020203" pitchFamily="34" charset="0"/>
                <a:cs typeface="Segoe UI" panose="020B0502040204020203" pitchFamily="34" charset="0"/>
              </a:rPr>
              <a:t>No, ya que FERPA es una regla de privacidad y no incluye normas explícitas sobre la seguridad de la información.</a:t>
            </a:r>
            <a:endParaRPr lang="es-ES_tradnl" sz="2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s-ES" sz="2400" dirty="0">
                <a:latin typeface="Segoe UI" panose="020B0502040204020203" pitchFamily="34" charset="0"/>
                <a:cs typeface="Segoe UI" panose="020B0502040204020203" pitchFamily="34" charset="0"/>
              </a:rPr>
              <a:t>Bajo FERPA, las agencias e instituciones educativas pueden divulgar sin consentimiento los registros educativos o PII contenidos en esos registros a los proveedores de aplicaciones informáticas de aprendizaje en línea bajo la excepción de “funcionario escolar”, siempre que cumplan con las condiciones de esa excepción.</a:t>
            </a:r>
            <a:endParaRPr lang="es-ES_tradnl" sz="2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s-ES" sz="2400" dirty="0">
                <a:latin typeface="Segoe UI" panose="020B0502040204020203" pitchFamily="34" charset="0"/>
                <a:cs typeface="Segoe UI" panose="020B0502040204020203" pitchFamily="34" charset="0"/>
              </a:rPr>
              <a:t>Las escuelas y los distritos escolares deben consultar con su equipo de seguridad informática y abogados para revisar los requisitos sobre la seguridad de la información y los términos de servicio.</a:t>
            </a:r>
            <a:endParaRPr lang="es-ES_tradnl" sz="2400" dirty="0">
              <a:latin typeface="Segoe UI" panose="020B0502040204020203" pitchFamily="34" charset="0"/>
              <a:cs typeface="Segoe UI" panose="020B0502040204020203"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304800"/>
            <a:ext cx="7255510" cy="550792"/>
          </a:xfrm>
          <a:prstGeom prst="rect">
            <a:avLst/>
          </a:prstGeom>
        </p:spPr>
        <p:txBody>
          <a:bodyPr vert="horz" wrap="square" lIns="0" tIns="12065" rIns="0" bIns="0" rtlCol="0">
            <a:spAutoFit/>
          </a:bodyPr>
          <a:lstStyle/>
          <a:p>
            <a:pPr marL="12700">
              <a:spcBef>
                <a:spcPts val="95"/>
              </a:spcBef>
            </a:pPr>
            <a:r>
              <a:rPr lang="es-ES" dirty="0"/>
              <a:t>ESCENARIO 3 – PUNTOS CLAVE </a:t>
            </a:r>
            <a:r>
              <a:rPr lang="es-ES" dirty="0">
                <a:solidFill>
                  <a:schemeClr val="bg1"/>
                </a:solidFill>
              </a:rPr>
              <a:t>(a) </a:t>
            </a:r>
            <a:endParaRPr lang="es-ES_tradnl" spc="-114" noProof="0"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17</a:t>
            </a:fld>
            <a:endParaRPr spc="-5" dirty="0"/>
          </a:p>
        </p:txBody>
      </p:sp>
      <p:sp>
        <p:nvSpPr>
          <p:cNvPr id="5" name="object 5"/>
          <p:cNvSpPr txBox="1">
            <a:spLocks noGrp="1"/>
          </p:cNvSpPr>
          <p:nvPr>
            <p:ph type="ftr" sz="quarter" idx="5"/>
          </p:nvPr>
        </p:nvSpPr>
        <p:spPr>
          <a:xfrm>
            <a:off x="1181100" y="6495660"/>
            <a:ext cx="67818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688340" y="838200"/>
            <a:ext cx="7695565" cy="5311711"/>
          </a:xfrm>
          <a:prstGeom prst="rect">
            <a:avLst/>
          </a:prstGeom>
        </p:spPr>
        <p:txBody>
          <a:bodyPr vert="horz" wrap="square" lIns="0" tIns="139700" rIns="0" bIns="0" rtlCol="0">
            <a:spAutoFit/>
          </a:bodyPr>
          <a:lstStyle/>
          <a:p>
            <a:pPr marL="285750" indent="-285750">
              <a:buFont typeface="Arial" panose="020B0604020202020204" pitchFamily="34" charset="0"/>
              <a:buChar char="•"/>
            </a:pPr>
            <a:r>
              <a:rPr lang="es-ES" sz="2400" dirty="0">
                <a:latin typeface="Segoe UI" panose="020B0502040204020203" pitchFamily="34" charset="0"/>
                <a:cs typeface="Segoe UI" panose="020B0502040204020203" pitchFamily="34" charset="0"/>
              </a:rPr>
              <a:t>FERPA no aborda el uso de aplicaciones informáticas específicas.</a:t>
            </a:r>
            <a:endParaRPr lang="es-ES_tradnl" sz="2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s-ES" sz="2400" dirty="0">
                <a:latin typeface="Segoe UI" panose="020B0502040204020203" pitchFamily="34" charset="0"/>
                <a:cs typeface="Segoe UI" panose="020B0502040204020203" pitchFamily="34" charset="0"/>
              </a:rPr>
              <a:t>La Ley de Responsabilidad y Portabilidad del Seguro de Salud de 1996 (según enmendada) (HIPAA), tiene una Regla de Privacidad y una Regla de Seguridad.</a:t>
            </a:r>
            <a:endParaRPr lang="es-ES_tradnl" sz="2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s-ES" sz="2400" dirty="0">
                <a:latin typeface="Segoe UI" panose="020B0502040204020203" pitchFamily="34" charset="0"/>
                <a:cs typeface="Segoe UI" panose="020B0502040204020203" pitchFamily="34" charset="0"/>
              </a:rPr>
              <a:t>HHS-OCR usó su autoridad de exención HIPAA para emergencias bajo la Sección 1135 de la Ley del Seguro Social.</a:t>
            </a:r>
            <a:endParaRPr lang="es-ES_tradnl" sz="2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s-ES" sz="2400" dirty="0">
                <a:latin typeface="Segoe UI" panose="020B0502040204020203" pitchFamily="34" charset="0"/>
                <a:cs typeface="Segoe UI" panose="020B0502040204020203" pitchFamily="34" charset="0"/>
              </a:rPr>
              <a:t>Los </a:t>
            </a:r>
            <a:r>
              <a:rPr lang="es-ES" sz="2400" u="sng" dirty="0">
                <a:latin typeface="Segoe UI" panose="020B0502040204020203" pitchFamily="34" charset="0"/>
                <a:cs typeface="Segoe UI" panose="020B0502040204020203" pitchFamily="34" charset="0"/>
                <a:hlinkClick r:id="rId2"/>
              </a:rPr>
              <a:t>avisos de HIPAA</a:t>
            </a:r>
            <a:r>
              <a:rPr lang="es-ES" sz="2400" dirty="0">
                <a:latin typeface="Segoe UI" panose="020B0502040204020203" pitchFamily="34" charset="0"/>
                <a:cs typeface="Segoe UI" panose="020B0502040204020203" pitchFamily="34" charset="0"/>
              </a:rPr>
              <a:t> durante la emergencia de salud pública de COVID-19 identificaron algunas aplicaciones que dicen cumplir con las normas de HIPAA y se pueden usar para servicios de </a:t>
            </a:r>
            <a:r>
              <a:rPr lang="es-ES" sz="2400" dirty="0" err="1">
                <a:latin typeface="Segoe UI" panose="020B0502040204020203" pitchFamily="34" charset="0"/>
                <a:cs typeface="Segoe UI" panose="020B0502040204020203" pitchFamily="34" charset="0"/>
              </a:rPr>
              <a:t>telesalud</a:t>
            </a:r>
            <a:r>
              <a:rPr lang="es-ES" sz="2400" dirty="0">
                <a:latin typeface="Segoe UI" panose="020B0502040204020203" pitchFamily="34" charset="0"/>
                <a:cs typeface="Segoe UI" panose="020B0502040204020203" pitchFamily="34" charset="0"/>
              </a:rPr>
              <a:t> siempre que haya un acuerdo de socio comercial apropiado (BAA) bajo HIPAA.</a:t>
            </a:r>
            <a:endParaRPr lang="es-ES_tradnl" sz="2400" dirty="0">
              <a:latin typeface="Segoe UI" panose="020B0502040204020203" pitchFamily="34" charset="0"/>
              <a:cs typeface="Segoe UI" panose="020B05020402040202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533400"/>
            <a:ext cx="2861945" cy="558800"/>
          </a:xfrm>
          <a:prstGeom prst="rect">
            <a:avLst/>
          </a:prstGeom>
        </p:spPr>
        <p:txBody>
          <a:bodyPr vert="horz" wrap="square" lIns="0" tIns="12065" rIns="0" bIns="0" rtlCol="0">
            <a:spAutoFit/>
          </a:bodyPr>
          <a:lstStyle/>
          <a:p>
            <a:r>
              <a:rPr lang="es-ES" dirty="0"/>
              <a:t>ESCENARIO 4</a:t>
            </a:r>
            <a:endParaRPr lang="es-ES_tradnl" dirty="0"/>
          </a:p>
        </p:txBody>
      </p:sp>
      <p:sp>
        <p:nvSpPr>
          <p:cNvPr id="3" name="object 3"/>
          <p:cNvSpPr txBox="1"/>
          <p:nvPr/>
        </p:nvSpPr>
        <p:spPr>
          <a:xfrm>
            <a:off x="745490" y="1265572"/>
            <a:ext cx="6985000" cy="2627129"/>
          </a:xfrm>
          <a:prstGeom prst="rect">
            <a:avLst/>
          </a:prstGeom>
        </p:spPr>
        <p:txBody>
          <a:bodyPr vert="horz" wrap="square" lIns="0" tIns="88900" rIns="0" bIns="0" rtlCol="0">
            <a:spAutoFit/>
          </a:bodyPr>
          <a:lstStyle/>
          <a:p>
            <a:pPr marL="228600" indent="-228600">
              <a:lnSpc>
                <a:spcPct val="120000"/>
              </a:lnSpc>
              <a:buFont typeface="Arial" panose="020B0604020202020204" pitchFamily="34" charset="0"/>
              <a:buChar char="•"/>
            </a:pPr>
            <a:r>
              <a:rPr lang="es-ES" sz="2800" dirty="0">
                <a:latin typeface="Segoe UI" panose="020B0502040204020203" pitchFamily="34" charset="0"/>
                <a:cs typeface="Segoe UI" panose="020B0502040204020203" pitchFamily="34" charset="0"/>
              </a:rPr>
              <a:t>¿Pueden las personas que no son estudiantes observar una lección en línea?</a:t>
            </a:r>
            <a:endParaRPr lang="es-ES_tradnl" sz="2800" dirty="0">
              <a:latin typeface="Segoe UI" panose="020B0502040204020203" pitchFamily="34" charset="0"/>
              <a:cs typeface="Segoe UI" panose="020B0502040204020203" pitchFamily="34" charset="0"/>
            </a:endParaRPr>
          </a:p>
          <a:p>
            <a:pPr marL="914400" lvl="1" indent="-228600">
              <a:lnSpc>
                <a:spcPct val="120000"/>
              </a:lnSpc>
              <a:buFont typeface="Arial" panose="020B0604020202020204" pitchFamily="34" charset="0"/>
              <a:buChar char="•"/>
            </a:pPr>
            <a:r>
              <a:rPr lang="es-ES" sz="2800" dirty="0">
                <a:latin typeface="Segoe UI" panose="020B0502040204020203" pitchFamily="34" charset="0"/>
                <a:cs typeface="Segoe UI" panose="020B0502040204020203" pitchFamily="34" charset="0"/>
              </a:rPr>
              <a:t> ¿Qué información sobre los estudiantes podría revelar durante la clase a distancia?</a:t>
            </a:r>
            <a:endParaRPr lang="es-ES_tradnl" sz="2800" dirty="0">
              <a:latin typeface="Segoe UI" panose="020B0502040204020203" pitchFamily="34" charset="0"/>
              <a:cs typeface="Segoe UI" panose="020B0502040204020203" pitchFamily="34" charset="0"/>
            </a:endParaRPr>
          </a:p>
        </p:txBody>
      </p:sp>
      <p:sp>
        <p:nvSpPr>
          <p:cNvPr id="4" name="object 4">
            <a:extLst>
              <a:ext uri="{C183D7F6-B498-43B3-948B-1728B52AA6E4}">
                <adec:decorative xmlns:adec="http://schemas.microsoft.com/office/drawing/2017/decorative" val="1"/>
              </a:ext>
            </a:extLst>
          </p:cNvPr>
          <p:cNvSpPr/>
          <p:nvPr/>
        </p:nvSpPr>
        <p:spPr>
          <a:xfrm>
            <a:off x="5486400" y="3810000"/>
            <a:ext cx="2391917" cy="237820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18</a:t>
            </a:fld>
            <a:endParaRPr spc="-5" dirty="0"/>
          </a:p>
        </p:txBody>
      </p:sp>
      <p:sp>
        <p:nvSpPr>
          <p:cNvPr id="6" name="object 6"/>
          <p:cNvSpPr txBox="1">
            <a:spLocks noGrp="1"/>
          </p:cNvSpPr>
          <p:nvPr>
            <p:ph type="ftr" sz="quarter" idx="5"/>
          </p:nvPr>
        </p:nvSpPr>
        <p:spPr>
          <a:xfrm>
            <a:off x="1219200" y="6488425"/>
            <a:ext cx="67818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710406"/>
            <a:ext cx="7217410" cy="550792"/>
          </a:xfrm>
          <a:prstGeom prst="rect">
            <a:avLst/>
          </a:prstGeom>
        </p:spPr>
        <p:txBody>
          <a:bodyPr vert="horz" wrap="square" lIns="0" tIns="12065" rIns="0" bIns="0" rtlCol="0">
            <a:spAutoFit/>
          </a:bodyPr>
          <a:lstStyle/>
          <a:p>
            <a:r>
              <a:rPr lang="es-ES" dirty="0"/>
              <a:t>ESCENARIO </a:t>
            </a:r>
            <a:r>
              <a:rPr lang="en-US" dirty="0"/>
              <a:t>#4</a:t>
            </a:r>
            <a:r>
              <a:rPr lang="es-ES" dirty="0"/>
              <a:t> – PUNTOS CLAVE</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19</a:t>
            </a:fld>
            <a:endParaRPr spc="-5" dirty="0"/>
          </a:p>
        </p:txBody>
      </p:sp>
      <p:sp>
        <p:nvSpPr>
          <p:cNvPr id="5" name="object 5"/>
          <p:cNvSpPr txBox="1">
            <a:spLocks noGrp="1"/>
          </p:cNvSpPr>
          <p:nvPr>
            <p:ph type="ftr" sz="quarter" idx="5"/>
          </p:nvPr>
        </p:nvSpPr>
        <p:spPr>
          <a:xfrm>
            <a:off x="1143000" y="6495660"/>
            <a:ext cx="68580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431710"/>
            <a:ext cx="7532370" cy="4860818"/>
          </a:xfrm>
          <a:prstGeom prst="rect">
            <a:avLst/>
          </a:prstGeom>
        </p:spPr>
        <p:txBody>
          <a:bodyPr vert="horz" wrap="square" lIns="0" tIns="12065" rIns="0" bIns="0" rtlCol="0">
            <a:spAutoFit/>
          </a:bodyPr>
          <a:lstStyle/>
          <a:p>
            <a:pPr marL="342900" indent="-342900">
              <a:lnSpc>
                <a:spcPct val="110000"/>
              </a:lnSpc>
              <a:buFont typeface="Arial" panose="020B0604020202020204" pitchFamily="34" charset="0"/>
              <a:buChar char="•"/>
            </a:pPr>
            <a:r>
              <a:rPr lang="es-ES" sz="2000" dirty="0">
                <a:latin typeface="Segoe UI" panose="020B0502040204020203" pitchFamily="34" charset="0"/>
                <a:cs typeface="Segoe UI" panose="020B0502040204020203" pitchFamily="34" charset="0"/>
              </a:rPr>
              <a:t>Suponiendo que durante la lección en línea no se divulgue la PII de los registros educativos, FERPA no prohíbe a una persona ajena a la clase observe la lección.</a:t>
            </a:r>
            <a:endParaRPr lang="es-ES_tradnl" sz="2000" dirty="0">
              <a:latin typeface="Segoe UI" panose="020B0502040204020203" pitchFamily="34" charset="0"/>
              <a:cs typeface="Segoe UI" panose="020B0502040204020203" pitchFamily="34" charset="0"/>
            </a:endParaRPr>
          </a:p>
          <a:p>
            <a:pPr>
              <a:lnSpc>
                <a:spcPct val="110000"/>
              </a:lnSpc>
            </a:pPr>
            <a:r>
              <a:rPr lang="es-ES" sz="800" dirty="0">
                <a:latin typeface="Segoe UI" panose="020B0502040204020203" pitchFamily="34" charset="0"/>
                <a:cs typeface="Segoe UI" panose="020B0502040204020203" pitchFamily="34" charset="0"/>
              </a:rPr>
              <a:t> </a:t>
            </a:r>
            <a:endParaRPr lang="es-ES_tradnl" sz="800" dirty="0">
              <a:latin typeface="Segoe UI" panose="020B0502040204020203" pitchFamily="34" charset="0"/>
              <a:cs typeface="Segoe UI" panose="020B0502040204020203" pitchFamily="34" charset="0"/>
            </a:endParaRPr>
          </a:p>
          <a:p>
            <a:pPr marL="342900" indent="-342900">
              <a:lnSpc>
                <a:spcPct val="110000"/>
              </a:lnSpc>
              <a:buFont typeface="Arial" panose="020B0604020202020204" pitchFamily="34" charset="0"/>
              <a:buChar char="•"/>
            </a:pPr>
            <a:r>
              <a:rPr lang="es-ES" sz="2000" dirty="0">
                <a:latin typeface="Segoe UI" panose="020B0502040204020203" pitchFamily="34" charset="0"/>
                <a:cs typeface="Segoe UI" panose="020B0502040204020203" pitchFamily="34" charset="0"/>
              </a:rPr>
              <a:t>La excepción de información de directorio permite que cierta PII de los registros educativos que una agencia o institución educativa ha designado como información de directorio se divulgue durante la instrucción en el aula a los estudiantes que están inscritos y asisten a una clase.</a:t>
            </a:r>
            <a:endParaRPr lang="es-ES_tradnl" sz="2000" dirty="0">
              <a:latin typeface="Segoe UI" panose="020B0502040204020203" pitchFamily="34" charset="0"/>
              <a:cs typeface="Segoe UI" panose="020B0502040204020203" pitchFamily="34" charset="0"/>
            </a:endParaRPr>
          </a:p>
          <a:p>
            <a:pPr marL="800100" lvl="1" indent="-342900">
              <a:lnSpc>
                <a:spcPct val="110000"/>
              </a:lnSpc>
              <a:buFont typeface="Arial" panose="020B0604020202020204" pitchFamily="34" charset="0"/>
              <a:buChar char="•"/>
            </a:pPr>
            <a:r>
              <a:rPr lang="es-ES" sz="2000" dirty="0">
                <a:latin typeface="Segoe UI" panose="020B0502040204020203" pitchFamily="34" charset="0"/>
                <a:cs typeface="Segoe UI" panose="020B0502040204020203" pitchFamily="34" charset="0"/>
              </a:rPr>
              <a:t> La excepción de información de directorio no se puede utilizar para evitar que se divulgue el nombre, identificador o dirección de correo electrónico institucional de un alumno en una clase en la que el alumno está inscrito. 34 CFR §99.37 (c)(1).</a:t>
            </a:r>
            <a:br>
              <a:rPr lang="es-ES" sz="2000" dirty="0">
                <a:latin typeface="Segoe UI" panose="020B0502040204020203" pitchFamily="34" charset="0"/>
                <a:cs typeface="Segoe UI" panose="020B0502040204020203" pitchFamily="34" charset="0"/>
              </a:rPr>
            </a:br>
            <a:endParaRPr sz="2000" dirty="0">
              <a:latin typeface="Segoe UI" panose="020B0502040204020203" pitchFamily="34" charset="0"/>
              <a:cs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
            <a:extLst>
              <a:ext uri="{C183D7F6-B498-43B3-948B-1728B52AA6E4}">
                <adec:decorative xmlns:adec="http://schemas.microsoft.com/office/drawing/2017/decorative" val="1"/>
              </a:ext>
            </a:extLst>
          </p:cNvPr>
          <p:cNvSpPr/>
          <p:nvPr/>
        </p:nvSpPr>
        <p:spPr>
          <a:xfrm>
            <a:off x="0" y="6383851"/>
            <a:ext cx="9099041" cy="508254"/>
          </a:xfrm>
          <a:prstGeom prst="rect">
            <a:avLst/>
          </a:prstGeom>
          <a:blipFill>
            <a:blip r:embed="rId2" cstate="print"/>
            <a:stretch>
              <a:fillRect/>
            </a:stretch>
          </a:blipFill>
        </p:spPr>
        <p:txBody>
          <a:bodyPr wrap="square" lIns="0" tIns="0" rIns="0" bIns="0" rtlCol="0"/>
          <a:lstStyle/>
          <a:p>
            <a:endParaRPr/>
          </a:p>
        </p:txBody>
      </p:sp>
      <p:sp>
        <p:nvSpPr>
          <p:cNvPr id="2" name="object 2">
            <a:extLst>
              <a:ext uri="{C183D7F6-B498-43B3-948B-1728B52AA6E4}">
                <adec:decorative xmlns:adec="http://schemas.microsoft.com/office/drawing/2017/decorative" val="1"/>
              </a:ext>
            </a:extLst>
          </p:cNvPr>
          <p:cNvSpPr/>
          <p:nvPr/>
        </p:nvSpPr>
        <p:spPr>
          <a:xfrm>
            <a:off x="0" y="0"/>
            <a:ext cx="9099041" cy="253744"/>
          </a:xfrm>
          <a:prstGeom prst="rect">
            <a:avLst/>
          </a:prstGeom>
          <a:blipFill>
            <a:blip r:embed="rId3" cstate="print"/>
            <a:stretch>
              <a:fillRect/>
            </a:stretch>
          </a:blipFill>
        </p:spPr>
        <p:txBody>
          <a:bodyPr wrap="square" lIns="0" tIns="0" rIns="0" bIns="0" rtlCol="0"/>
          <a:lstStyle/>
          <a:p>
            <a:endParaRPr/>
          </a:p>
        </p:txBody>
      </p:sp>
      <p:sp>
        <p:nvSpPr>
          <p:cNvPr id="8" name="object 3"/>
          <p:cNvSpPr txBox="1">
            <a:spLocks noGrp="1"/>
          </p:cNvSpPr>
          <p:nvPr>
            <p:ph type="title"/>
          </p:nvPr>
        </p:nvSpPr>
        <p:spPr>
          <a:xfrm>
            <a:off x="707390" y="685800"/>
            <a:ext cx="6684010" cy="550792"/>
          </a:xfrm>
          <a:prstGeom prst="rect">
            <a:avLst/>
          </a:prstGeom>
        </p:spPr>
        <p:txBody>
          <a:bodyPr vert="horz" wrap="square" lIns="0" tIns="12065" rIns="0" bIns="0" rtlCol="0">
            <a:spAutoFit/>
          </a:bodyPr>
          <a:lstStyle/>
          <a:p>
            <a:r>
              <a:rPr lang="es-ES_tradnl" noProof="0" dirty="0"/>
              <a:t>REGLAS DEL SEMINARIO WEB </a:t>
            </a:r>
          </a:p>
        </p:txBody>
      </p:sp>
      <p:sp>
        <p:nvSpPr>
          <p:cNvPr id="9" name="object 4"/>
          <p:cNvSpPr txBox="1"/>
          <p:nvPr/>
        </p:nvSpPr>
        <p:spPr>
          <a:xfrm>
            <a:off x="707390" y="1447800"/>
            <a:ext cx="4695825" cy="4195123"/>
          </a:xfrm>
          <a:prstGeom prst="rect">
            <a:avLst/>
          </a:prstGeom>
        </p:spPr>
        <p:txBody>
          <a:bodyPr vert="horz" wrap="square" lIns="0" tIns="165100" rIns="0" bIns="0" rtlCol="0">
            <a:spAutoFit/>
          </a:bodyPr>
          <a:lstStyle/>
          <a:p>
            <a:pPr marL="285750" lvl="0" indent="-285750">
              <a:lnSpc>
                <a:spcPct val="120000"/>
              </a:lnSpc>
              <a:buFont typeface="Arial" panose="020B0604020202020204" pitchFamily="34" charset="0"/>
              <a:buChar char="•"/>
            </a:pPr>
            <a:r>
              <a:rPr lang="es-ES" sz="2000" dirty="0">
                <a:latin typeface="Segoe UI" panose="020B0502040204020203" pitchFamily="34" charset="0"/>
                <a:cs typeface="Segoe UI" panose="020B0502040204020203" pitchFamily="34" charset="0"/>
              </a:rPr>
              <a:t>Silenciar líneas telefónicas</a:t>
            </a:r>
          </a:p>
          <a:p>
            <a:pPr marL="285750" lvl="0" indent="-285750">
              <a:lnSpc>
                <a:spcPct val="120000"/>
              </a:lnSpc>
              <a:buFont typeface="Arial" panose="020B0604020202020204" pitchFamily="34" charset="0"/>
              <a:buChar char="•"/>
            </a:pPr>
            <a:r>
              <a:rPr lang="es-ES" sz="2000" dirty="0">
                <a:latin typeface="Segoe UI" panose="020B0502040204020203" pitchFamily="34" charset="0"/>
                <a:cs typeface="Segoe UI" panose="020B0502040204020203" pitchFamily="34" charset="0"/>
              </a:rPr>
              <a:t>Debido al número de asistentes no podremos responder preguntas en vivo</a:t>
            </a:r>
            <a:endParaRPr lang="en-US" sz="2000" dirty="0">
              <a:latin typeface="Segoe UI" panose="020B0502040204020203" pitchFamily="34" charset="0"/>
              <a:cs typeface="Segoe UI" panose="020B0502040204020203" pitchFamily="34" charset="0"/>
            </a:endParaRPr>
          </a:p>
          <a:p>
            <a:pPr marL="285750" lvl="0" indent="-285750">
              <a:lnSpc>
                <a:spcPct val="120000"/>
              </a:lnSpc>
              <a:buFont typeface="Arial" panose="020B0604020202020204" pitchFamily="34" charset="0"/>
              <a:buChar char="•"/>
            </a:pPr>
            <a:r>
              <a:rPr lang="es-ES" sz="2000" dirty="0">
                <a:latin typeface="Segoe UI" panose="020B0502040204020203" pitchFamily="34" charset="0"/>
                <a:cs typeface="Segoe UI" panose="020B0502040204020203" pitchFamily="34" charset="0"/>
              </a:rPr>
              <a:t>Si tiene preguntas, contáctenos en </a:t>
            </a:r>
            <a:r>
              <a:rPr lang="es-ES" sz="2000" u="heavy" dirty="0">
                <a:latin typeface="Segoe UI" panose="020B0502040204020203" pitchFamily="34" charset="0"/>
                <a:cs typeface="Segoe UI" panose="020B0502040204020203" pitchFamily="34" charset="0"/>
                <a:hlinkClick r:id="rId4"/>
              </a:rPr>
              <a:t>FERPA@ed.gov</a:t>
            </a:r>
            <a:r>
              <a:rPr lang="es-ES" sz="2000" dirty="0">
                <a:latin typeface="Segoe UI" panose="020B0502040204020203" pitchFamily="34" charset="0"/>
                <a:cs typeface="Segoe UI" panose="020B0502040204020203" pitchFamily="34" charset="0"/>
                <a:hlinkClick r:id="rId4"/>
              </a:rPr>
              <a:t> </a:t>
            </a:r>
            <a:r>
              <a:rPr lang="es-ES" sz="2000" dirty="0">
                <a:latin typeface="Segoe UI" panose="020B0502040204020203" pitchFamily="34" charset="0"/>
                <a:cs typeface="Segoe UI" panose="020B0502040204020203" pitchFamily="34" charset="0"/>
              </a:rPr>
              <a:t>o por teléfono al </a:t>
            </a:r>
            <a:r>
              <a:rPr lang="es-ES" sz="2000" u="heavy" dirty="0">
                <a:latin typeface="Segoe UI" panose="020B0502040204020203" pitchFamily="34" charset="0"/>
                <a:cs typeface="Segoe UI" panose="020B0502040204020203" pitchFamily="34" charset="0"/>
              </a:rPr>
              <a:t>855-249-3072</a:t>
            </a:r>
            <a:endParaRPr lang="en-US" sz="2000" dirty="0">
              <a:latin typeface="Segoe UI" panose="020B0502040204020203" pitchFamily="34" charset="0"/>
              <a:cs typeface="Segoe UI" panose="020B0502040204020203" pitchFamily="34" charset="0"/>
            </a:endParaRPr>
          </a:p>
          <a:p>
            <a:pPr marL="285750" lvl="0" indent="-285750">
              <a:lnSpc>
                <a:spcPct val="120000"/>
              </a:lnSpc>
              <a:buFont typeface="Arial" panose="020B0604020202020204" pitchFamily="34" charset="0"/>
              <a:buChar char="•"/>
            </a:pPr>
            <a:r>
              <a:rPr lang="es-ES" sz="2000" dirty="0">
                <a:latin typeface="Segoe UI" panose="020B0502040204020203" pitchFamily="34" charset="0"/>
                <a:cs typeface="Segoe UI" panose="020B0502040204020203" pitchFamily="34" charset="0"/>
              </a:rPr>
              <a:t>La grabación de este seminario web se colgará en el sitio de la Oficina de Política de Privacidad del Estudiante en: </a:t>
            </a:r>
            <a:r>
              <a:rPr lang="es-ES" sz="2000" u="heavy" dirty="0">
                <a:latin typeface="Segoe UI" panose="020B0502040204020203" pitchFamily="34" charset="0"/>
                <a:cs typeface="Segoe UI" panose="020B0502040204020203" pitchFamily="34" charset="0"/>
                <a:hlinkClick r:id="rId5"/>
              </a:rPr>
              <a:t>https://studentprivacy.ed.gov/</a:t>
            </a:r>
            <a:endParaRPr lang="en-US" sz="2000" dirty="0">
              <a:latin typeface="Segoe UI" panose="020B0502040204020203" pitchFamily="34" charset="0"/>
              <a:cs typeface="Segoe UI" panose="020B0502040204020203" pitchFamily="34" charset="0"/>
            </a:endParaRPr>
          </a:p>
        </p:txBody>
      </p:sp>
      <p:sp>
        <p:nvSpPr>
          <p:cNvPr id="4" name="object 5">
            <a:extLst>
              <a:ext uri="{C183D7F6-B498-43B3-948B-1728B52AA6E4}">
                <adec:decorative xmlns:adec="http://schemas.microsoft.com/office/drawing/2017/decorative" val="1"/>
              </a:ext>
            </a:extLst>
          </p:cNvPr>
          <p:cNvSpPr txBox="1"/>
          <p:nvPr/>
        </p:nvSpPr>
        <p:spPr>
          <a:xfrm>
            <a:off x="1391030" y="6530339"/>
            <a:ext cx="6553200" cy="227626"/>
          </a:xfrm>
          <a:prstGeom prst="rect">
            <a:avLst/>
          </a:prstGeom>
        </p:spPr>
        <p:txBody>
          <a:bodyPr vert="horz" wrap="square" lIns="0" tIns="12065" rIns="0" bIns="0" rtlCol="0">
            <a:spAutoFit/>
          </a:bodyPr>
          <a:lstStyle/>
          <a:p>
            <a:pPr marR="5080" algn="r">
              <a:lnSpc>
                <a:spcPct val="100000"/>
              </a:lnSpc>
              <a:spcBef>
                <a:spcPts val="480"/>
              </a:spcBef>
            </a:pPr>
            <a:r>
              <a:rPr lang="es-ES_tradnl" sz="1400" dirty="0">
                <a:latin typeface="Segoe UI"/>
                <a:cs typeface="Segoe UI"/>
              </a:rPr>
              <a:t>Departamento de </a:t>
            </a:r>
            <a:r>
              <a:rPr lang="es-ES_tradnl" sz="1400" spc="-5" dirty="0">
                <a:latin typeface="Segoe UI"/>
                <a:cs typeface="Segoe UI"/>
              </a:rPr>
              <a:t>Educación de EE.UU., </a:t>
            </a:r>
            <a:r>
              <a:rPr lang="es-ES_tradnl" sz="1400" dirty="0"/>
              <a:t>Oficina de Política de Privacidad del Estudiante</a:t>
            </a:r>
          </a:p>
        </p:txBody>
      </p:sp>
      <p:sp>
        <p:nvSpPr>
          <p:cNvPr id="5" name="object 6">
            <a:extLst>
              <a:ext uri="{C183D7F6-B498-43B3-948B-1728B52AA6E4}">
                <adec:decorative xmlns:adec="http://schemas.microsoft.com/office/drawing/2017/decorative" val="1"/>
              </a:ext>
            </a:extLst>
          </p:cNvPr>
          <p:cNvSpPr/>
          <p:nvPr/>
        </p:nvSpPr>
        <p:spPr>
          <a:xfrm>
            <a:off x="8157971" y="6371082"/>
            <a:ext cx="457199" cy="457199"/>
          </a:xfrm>
          <a:prstGeom prst="rect">
            <a:avLst/>
          </a:prstGeom>
          <a:blipFill>
            <a:blip r:embed="rId6" cstate="print"/>
            <a:stretch>
              <a:fillRect/>
            </a:stretch>
          </a:blipFill>
        </p:spPr>
        <p:txBody>
          <a:bodyPr wrap="square" lIns="0" tIns="0" rIns="0" bIns="0" rtlCol="0"/>
          <a:lstStyle/>
          <a:p>
            <a:endParaRPr/>
          </a:p>
        </p:txBody>
      </p:sp>
      <p:sp>
        <p:nvSpPr>
          <p:cNvPr id="6" name="object 7">
            <a:extLst>
              <a:ext uri="{C183D7F6-B498-43B3-948B-1728B52AA6E4}">
                <adec:decorative xmlns:adec="http://schemas.microsoft.com/office/drawing/2017/decorative" val="1"/>
              </a:ext>
            </a:extLst>
          </p:cNvPr>
          <p:cNvSpPr/>
          <p:nvPr/>
        </p:nvSpPr>
        <p:spPr>
          <a:xfrm>
            <a:off x="8585454" y="6202679"/>
            <a:ext cx="558546" cy="655320"/>
          </a:xfrm>
          <a:prstGeom prst="rect">
            <a:avLst/>
          </a:prstGeom>
          <a:blipFill>
            <a:blip r:embed="rId7" cstate="print"/>
            <a:stretch>
              <a:fillRect/>
            </a:stretch>
          </a:blipFill>
        </p:spPr>
        <p:txBody>
          <a:bodyPr wrap="square" lIns="0" tIns="0" rIns="0" bIns="0" rtlCol="0"/>
          <a:lstStyle/>
          <a:p>
            <a:endParaRPr/>
          </a:p>
        </p:txBody>
      </p:sp>
      <p:sp>
        <p:nvSpPr>
          <p:cNvPr id="7" name="object 8">
            <a:extLst>
              <a:ext uri="{C183D7F6-B498-43B3-948B-1728B52AA6E4}">
                <adec:decorative xmlns:adec="http://schemas.microsoft.com/office/drawing/2017/decorative" val="1"/>
              </a:ext>
            </a:extLst>
          </p:cNvPr>
          <p:cNvSpPr txBox="1"/>
          <p:nvPr/>
        </p:nvSpPr>
        <p:spPr>
          <a:xfrm>
            <a:off x="266767" y="6509704"/>
            <a:ext cx="127635"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1F4497"/>
                </a:solidFill>
                <a:latin typeface="Segoe UI"/>
                <a:cs typeface="Segoe UI"/>
              </a:rPr>
              <a:t>2</a:t>
            </a:r>
            <a:endParaRPr sz="1400" dirty="0">
              <a:latin typeface="Segoe UI"/>
              <a:cs typeface="Segoe UI"/>
            </a:endParaRPr>
          </a:p>
        </p:txBody>
      </p:sp>
      <p:sp>
        <p:nvSpPr>
          <p:cNvPr id="10" name="object 9">
            <a:extLst>
              <a:ext uri="{C183D7F6-B498-43B3-948B-1728B52AA6E4}">
                <adec:decorative xmlns:adec="http://schemas.microsoft.com/office/drawing/2017/decorative" val="1"/>
              </a:ext>
            </a:extLst>
          </p:cNvPr>
          <p:cNvSpPr/>
          <p:nvPr/>
        </p:nvSpPr>
        <p:spPr>
          <a:xfrm>
            <a:off x="5918453" y="1828800"/>
            <a:ext cx="2920745" cy="2920745"/>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89" y="609600"/>
            <a:ext cx="7719695" cy="550792"/>
          </a:xfrm>
          <a:prstGeom prst="rect">
            <a:avLst/>
          </a:prstGeom>
        </p:spPr>
        <p:txBody>
          <a:bodyPr vert="horz" wrap="square" lIns="0" tIns="12065" rIns="0" bIns="0" rtlCol="0">
            <a:spAutoFit/>
          </a:bodyPr>
          <a:lstStyle/>
          <a:p>
            <a:r>
              <a:rPr lang="es-ES" dirty="0"/>
              <a:t>ESCENARIO </a:t>
            </a:r>
            <a:r>
              <a:rPr lang="en-US" dirty="0"/>
              <a:t>#4</a:t>
            </a:r>
            <a:r>
              <a:rPr lang="es-ES" dirty="0"/>
              <a:t> – PUNTOS CLAVE </a:t>
            </a:r>
            <a:r>
              <a:rPr lang="es-ES" dirty="0">
                <a:solidFill>
                  <a:schemeClr val="bg1"/>
                </a:solidFill>
              </a:rPr>
              <a:t>(a) </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20</a:t>
            </a:fld>
            <a:endParaRPr spc="-5" dirty="0"/>
          </a:p>
        </p:txBody>
      </p:sp>
      <p:sp>
        <p:nvSpPr>
          <p:cNvPr id="5" name="object 5"/>
          <p:cNvSpPr txBox="1">
            <a:spLocks noGrp="1"/>
          </p:cNvSpPr>
          <p:nvPr>
            <p:ph type="ftr" sz="quarter" idx="5"/>
          </p:nvPr>
        </p:nvSpPr>
        <p:spPr>
          <a:xfrm>
            <a:off x="1059801" y="6495660"/>
            <a:ext cx="69342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16915" y="1447800"/>
            <a:ext cx="7565390" cy="3906198"/>
          </a:xfrm>
          <a:prstGeom prst="rect">
            <a:avLst/>
          </a:prstGeom>
        </p:spPr>
        <p:txBody>
          <a:bodyPr vert="horz" wrap="square" lIns="0" tIns="12700" rIns="0" bIns="0" rtlCol="0">
            <a:spAutoFit/>
          </a:bodyPr>
          <a:lstStyle/>
          <a:p>
            <a:pPr marL="342900" indent="-342900">
              <a:buFont typeface="Arial" panose="020B0604020202020204" pitchFamily="34" charset="0"/>
              <a:buChar char="•"/>
            </a:pPr>
            <a:r>
              <a:rPr lang="es-ES_tradnl" sz="2300" dirty="0">
                <a:latin typeface="Segoe UI" panose="020B0502040204020203" pitchFamily="34" charset="0"/>
                <a:cs typeface="Segoe UI" panose="020B0502040204020203" pitchFamily="34" charset="0"/>
              </a:rPr>
              <a:t>Recomendamos que las agencias e instituciones educativas pidan a los que no son estudiantes no observar las clases en línea ya que existe la posibilidad de que la PII del registro educativo de un estudiante se divulgue en dichas clases.</a:t>
            </a:r>
          </a:p>
          <a:p>
            <a:pPr marL="342900" indent="-342900">
              <a:buFont typeface="Arial" panose="020B0604020202020204" pitchFamily="34" charset="0"/>
              <a:buChar char="•"/>
            </a:pPr>
            <a:endParaRPr lang="es-ES_tradnl" sz="23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s-ES_tradnl" sz="2300" dirty="0">
                <a:latin typeface="Segoe UI" panose="020B0502040204020203" pitchFamily="34" charset="0"/>
                <a:cs typeface="Segoe UI" panose="020B0502040204020203" pitchFamily="34" charset="0"/>
              </a:rPr>
              <a:t>Las escuelas pueden pedir a los estudiantes a distancia que no compartan ni graben ninguna PII de los registros educativos que podrían divulgarse durante la clase a distancia, o pueden obtener consentimiento escrito para permitir que dicha PII se comparta.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470376"/>
            <a:ext cx="7729219" cy="1150956"/>
          </a:xfrm>
          <a:prstGeom prst="rect">
            <a:avLst/>
          </a:prstGeom>
        </p:spPr>
        <p:txBody>
          <a:bodyPr vert="horz" wrap="square" lIns="0" tIns="73025" rIns="0" bIns="0" rtlCol="0">
            <a:spAutoFit/>
          </a:bodyPr>
          <a:lstStyle/>
          <a:p>
            <a:r>
              <a:rPr lang="es-ES" dirty="0"/>
              <a:t>ESCENARIO # 4 - PREGUNTAS QUE HACER</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21</a:t>
            </a:fld>
            <a:endParaRPr spc="-5" dirty="0"/>
          </a:p>
        </p:txBody>
      </p:sp>
      <p:sp>
        <p:nvSpPr>
          <p:cNvPr id="5" name="object 5"/>
          <p:cNvSpPr txBox="1">
            <a:spLocks noGrp="1"/>
          </p:cNvSpPr>
          <p:nvPr>
            <p:ph type="ftr" sz="quarter" idx="5"/>
          </p:nvPr>
        </p:nvSpPr>
        <p:spPr>
          <a:xfrm>
            <a:off x="1066799" y="6496722"/>
            <a:ext cx="70104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848738"/>
            <a:ext cx="6711315" cy="2598147"/>
          </a:xfrm>
          <a:prstGeom prst="rect">
            <a:avLst/>
          </a:prstGeom>
        </p:spPr>
        <p:txBody>
          <a:bodyPr vert="horz" wrap="square" lIns="0" tIns="12700" rIns="0" bIns="0" rtlCol="0">
            <a:spAutoFit/>
          </a:bodyPr>
          <a:lstStyle/>
          <a:p>
            <a:pPr marL="285750" indent="-285750">
              <a:buFont typeface="Arial" panose="020B0604020202020204" pitchFamily="34" charset="0"/>
              <a:buChar char="•"/>
            </a:pPr>
            <a:r>
              <a:rPr lang="es-ES" sz="2800" dirty="0">
                <a:latin typeface="Segoe UI" panose="020B0502040204020203" pitchFamily="34" charset="0"/>
                <a:cs typeface="Segoe UI" panose="020B0502040204020203" pitchFamily="34" charset="0"/>
              </a:rPr>
              <a:t>¿Tiene su escuela una política sobre quién puede visitar la clase a distancia?</a:t>
            </a:r>
            <a:endParaRPr lang="es-ES_tradnl" sz="2800" dirty="0">
              <a:latin typeface="Segoe UI" panose="020B0502040204020203" pitchFamily="34" charset="0"/>
              <a:cs typeface="Segoe UI" panose="020B0502040204020203" pitchFamily="34" charset="0"/>
            </a:endParaRPr>
          </a:p>
          <a:p>
            <a:endParaRPr lang="es-ES_tradnl" sz="28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s-ES" sz="2800" dirty="0">
                <a:latin typeface="Segoe UI" panose="020B0502040204020203" pitchFamily="34" charset="0"/>
                <a:cs typeface="Segoe UI" panose="020B0502040204020203" pitchFamily="34" charset="0"/>
              </a:rPr>
              <a:t>¿Tiene su escuela una política sobre compartir lecciones existentes o materiales de instrucción?</a:t>
            </a:r>
            <a:endParaRPr sz="2800" dirty="0">
              <a:latin typeface="Segoe UI" panose="020B0502040204020203" pitchFamily="34" charset="0"/>
              <a:cs typeface="Segoe UI" panose="020B05020402040202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710406"/>
            <a:ext cx="3331210" cy="550792"/>
          </a:xfrm>
          <a:prstGeom prst="rect">
            <a:avLst/>
          </a:prstGeom>
        </p:spPr>
        <p:txBody>
          <a:bodyPr vert="horz" wrap="square" lIns="0" tIns="12065" rIns="0" bIns="0" rtlCol="0">
            <a:spAutoFit/>
          </a:bodyPr>
          <a:lstStyle/>
          <a:p>
            <a:r>
              <a:rPr lang="es-ES" dirty="0"/>
              <a:t>ESCENARIO #5</a:t>
            </a:r>
            <a:endParaRPr lang="es-ES_tradnl" dirty="0"/>
          </a:p>
        </p:txBody>
      </p:sp>
      <p:sp>
        <p:nvSpPr>
          <p:cNvPr id="3" name="object 3"/>
          <p:cNvSpPr txBox="1"/>
          <p:nvPr/>
        </p:nvSpPr>
        <p:spPr>
          <a:xfrm>
            <a:off x="707390" y="1848738"/>
            <a:ext cx="3875404" cy="3459922"/>
          </a:xfrm>
          <a:prstGeom prst="rect">
            <a:avLst/>
          </a:prstGeom>
        </p:spPr>
        <p:txBody>
          <a:bodyPr vert="horz" wrap="square" lIns="0" tIns="12700" rIns="0" bIns="0" rtlCol="0">
            <a:spAutoFit/>
          </a:bodyPr>
          <a:lstStyle/>
          <a:p>
            <a:r>
              <a:rPr lang="es-ES" sz="2800" dirty="0">
                <a:latin typeface="Segoe UI" panose="020B0502040204020203" pitchFamily="34" charset="0"/>
                <a:cs typeface="Segoe UI" panose="020B0502040204020203" pitchFamily="34" charset="0"/>
              </a:rPr>
              <a:t>En la transición de clases presenciales a clases a distancia, ¿se pueden grabar las clases y compartir la grabación de estas en línea con los estudiantes que no pueden asistir a clases?</a:t>
            </a:r>
            <a:endParaRPr sz="2800" dirty="0">
              <a:latin typeface="Segoe UI" panose="020B0502040204020203" pitchFamily="34" charset="0"/>
              <a:cs typeface="Segoe UI" panose="020B0502040204020203" pitchFamily="34" charset="0"/>
            </a:endParaRPr>
          </a:p>
        </p:txBody>
      </p:sp>
      <p:sp>
        <p:nvSpPr>
          <p:cNvPr id="4" name="object 4">
            <a:extLst>
              <a:ext uri="{C183D7F6-B498-43B3-948B-1728B52AA6E4}">
                <adec:decorative xmlns:adec="http://schemas.microsoft.com/office/drawing/2017/decorative" val="1"/>
              </a:ext>
            </a:extLst>
          </p:cNvPr>
          <p:cNvSpPr/>
          <p:nvPr/>
        </p:nvSpPr>
        <p:spPr>
          <a:xfrm>
            <a:off x="4724400" y="1690878"/>
            <a:ext cx="4038599" cy="322097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22</a:t>
            </a:fld>
            <a:endParaRPr spc="-5" dirty="0"/>
          </a:p>
        </p:txBody>
      </p:sp>
      <p:sp>
        <p:nvSpPr>
          <p:cNvPr id="6" name="object 6"/>
          <p:cNvSpPr txBox="1">
            <a:spLocks noGrp="1"/>
          </p:cNvSpPr>
          <p:nvPr>
            <p:ph type="ftr" sz="quarter" idx="5"/>
          </p:nvPr>
        </p:nvSpPr>
        <p:spPr>
          <a:xfrm>
            <a:off x="1191894" y="6495660"/>
            <a:ext cx="67818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710406"/>
            <a:ext cx="6912610" cy="550792"/>
          </a:xfrm>
          <a:prstGeom prst="rect">
            <a:avLst/>
          </a:prstGeom>
        </p:spPr>
        <p:txBody>
          <a:bodyPr vert="horz" wrap="square" lIns="0" tIns="12065" rIns="0" bIns="0" rtlCol="0">
            <a:spAutoFit/>
          </a:bodyPr>
          <a:lstStyle/>
          <a:p>
            <a:r>
              <a:rPr lang="es-ES" dirty="0"/>
              <a:t>ESCENARIO </a:t>
            </a:r>
            <a:r>
              <a:rPr lang="en-US" dirty="0"/>
              <a:t>#</a:t>
            </a:r>
            <a:r>
              <a:rPr lang="es-ES" dirty="0"/>
              <a:t>5 – PUNTOS CLAVE</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23</a:t>
            </a:fld>
            <a:endParaRPr spc="-5" dirty="0"/>
          </a:p>
        </p:txBody>
      </p:sp>
      <p:sp>
        <p:nvSpPr>
          <p:cNvPr id="5" name="object 5"/>
          <p:cNvSpPr txBox="1">
            <a:spLocks noGrp="1"/>
          </p:cNvSpPr>
          <p:nvPr>
            <p:ph type="ftr" sz="quarter" idx="5"/>
          </p:nvPr>
        </p:nvSpPr>
        <p:spPr>
          <a:xfrm>
            <a:off x="1159192" y="6495660"/>
            <a:ext cx="67818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920176"/>
            <a:ext cx="7685405" cy="3459922"/>
          </a:xfrm>
          <a:prstGeom prst="rect">
            <a:avLst/>
          </a:prstGeom>
        </p:spPr>
        <p:txBody>
          <a:bodyPr vert="horz" wrap="square" lIns="0" tIns="12700" rIns="0" bIns="0" rtlCol="0">
            <a:spAutoFit/>
          </a:bodyPr>
          <a:lstStyle/>
          <a:p>
            <a:pPr marL="285750" indent="-285750">
              <a:buFont typeface="Arial" panose="020B0604020202020204" pitchFamily="34" charset="0"/>
              <a:buChar char="•"/>
            </a:pPr>
            <a:r>
              <a:rPr lang="es-ES" sz="2800" dirty="0">
                <a:latin typeface="Segoe UI" panose="020B0502040204020203" pitchFamily="34" charset="0"/>
                <a:cs typeface="Segoe UI" panose="020B0502040204020203" pitchFamily="34" charset="0"/>
              </a:rPr>
              <a:t>Sí, cuando la grabación visual o sonora no divulga la PII de los registros educativos durante una clase a distancia, o cuando se obtiene el consentimiento por escrito para divulgar la PII del registro educativo, entonces FERPA no prohibiría que el maestro grabe la lección y la entregue a los estudiantes inscritos en la clase.</a:t>
            </a:r>
            <a:endParaRPr sz="2800" dirty="0">
              <a:latin typeface="Segoe UI"/>
              <a:cs typeface="Segoe U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9290" y="381000"/>
            <a:ext cx="7522210" cy="550792"/>
          </a:xfrm>
          <a:prstGeom prst="rect">
            <a:avLst/>
          </a:prstGeom>
        </p:spPr>
        <p:txBody>
          <a:bodyPr vert="horz" wrap="square" lIns="0" tIns="12065" rIns="0" bIns="0" rtlCol="0">
            <a:spAutoFit/>
          </a:bodyPr>
          <a:lstStyle/>
          <a:p>
            <a:r>
              <a:rPr lang="es-ES" dirty="0"/>
              <a:t>ESCENARIO </a:t>
            </a:r>
            <a:r>
              <a:rPr lang="en-US" dirty="0"/>
              <a:t>#</a:t>
            </a:r>
            <a:r>
              <a:rPr lang="es-ES" dirty="0"/>
              <a:t>5 – PUNTOS CLAVE </a:t>
            </a:r>
            <a:r>
              <a:rPr lang="es-ES" dirty="0">
                <a:solidFill>
                  <a:schemeClr val="bg1"/>
                </a:solidFill>
              </a:rPr>
              <a:t>(a) </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24</a:t>
            </a:fld>
            <a:endParaRPr spc="-5" dirty="0"/>
          </a:p>
        </p:txBody>
      </p:sp>
      <p:sp>
        <p:nvSpPr>
          <p:cNvPr id="5" name="object 5"/>
          <p:cNvSpPr txBox="1">
            <a:spLocks noGrp="1"/>
          </p:cNvSpPr>
          <p:nvPr>
            <p:ph type="ftr" sz="quarter" idx="5"/>
          </p:nvPr>
        </p:nvSpPr>
        <p:spPr>
          <a:xfrm>
            <a:off x="1110297" y="6495660"/>
            <a:ext cx="68580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669290" y="990600"/>
            <a:ext cx="7663815" cy="5300362"/>
          </a:xfrm>
          <a:prstGeom prst="rect">
            <a:avLst/>
          </a:prstGeom>
        </p:spPr>
        <p:txBody>
          <a:bodyPr vert="horz" wrap="square" lIns="0" tIns="12700" rIns="0" bIns="0" rtlCol="0">
            <a:spAutoFit/>
          </a:bodyPr>
          <a:lstStyle/>
          <a:p>
            <a:pPr marL="285750" indent="-285750">
              <a:lnSpc>
                <a:spcPct val="120000"/>
              </a:lnSpc>
              <a:buFont typeface="Arial" panose="020B0604020202020204" pitchFamily="34" charset="0"/>
              <a:buChar char="•"/>
            </a:pPr>
            <a:r>
              <a:rPr lang="es-ES_tradnl" dirty="0">
                <a:latin typeface="Segoe UI" panose="020B0502040204020203" pitchFamily="34" charset="0"/>
                <a:cs typeface="Segoe UI" panose="020B0502040204020203" pitchFamily="34" charset="0"/>
              </a:rPr>
              <a:t>¿Qué es un “registro educativo” según FERPA? Los registros educativos son, con ciertas excepciones, aquellos:</a:t>
            </a:r>
          </a:p>
          <a:p>
            <a:pPr marL="742950" lvl="1" indent="-285750">
              <a:lnSpc>
                <a:spcPct val="120000"/>
              </a:lnSpc>
              <a:buFont typeface="Arial" panose="020B0604020202020204" pitchFamily="34" charset="0"/>
              <a:buChar char="•"/>
            </a:pPr>
            <a:r>
              <a:rPr lang="es-ES_tradnl" dirty="0">
                <a:latin typeface="Segoe UI" panose="020B0502040204020203" pitchFamily="34" charset="0"/>
                <a:cs typeface="Segoe UI" panose="020B0502040204020203" pitchFamily="34" charset="0"/>
              </a:rPr>
              <a:t>Directamente relacionados con un estudiante; y </a:t>
            </a:r>
          </a:p>
          <a:p>
            <a:pPr marL="742950" lvl="1" indent="-285750">
              <a:lnSpc>
                <a:spcPct val="120000"/>
              </a:lnSpc>
              <a:buFont typeface="Arial" panose="020B0604020202020204" pitchFamily="34" charset="0"/>
              <a:buChar char="•"/>
            </a:pPr>
            <a:r>
              <a:rPr lang="es-ES_tradnl" dirty="0">
                <a:latin typeface="Segoe UI" panose="020B0502040204020203" pitchFamily="34" charset="0"/>
                <a:cs typeface="Segoe UI" panose="020B0502040204020203" pitchFamily="34" charset="0"/>
              </a:rPr>
              <a:t>Mantenidos por una agencia o institución educativa o por una parte autorizada para actuar en nombre de estas.</a:t>
            </a:r>
          </a:p>
          <a:p>
            <a:pPr marL="285750" indent="-285750">
              <a:lnSpc>
                <a:spcPct val="120000"/>
              </a:lnSpc>
              <a:buFont typeface="Arial" panose="020B0604020202020204" pitchFamily="34" charset="0"/>
              <a:buChar char="•"/>
            </a:pPr>
            <a:r>
              <a:rPr lang="es-ES_tradnl" dirty="0">
                <a:latin typeface="Segoe UI" panose="020B0502040204020203" pitchFamily="34" charset="0"/>
                <a:cs typeface="Segoe UI" panose="020B0502040204020203" pitchFamily="34" charset="0"/>
              </a:rPr>
              <a:t>Las grabaciones de video durante lecciones en línea se consideran “registros educativos” protegidos por FERPA solo si se relacionan directamente con un estudiante y son mantenidos por una agencia o institución educativa o por una parte que actúa en su nombre. Las disposiciones de confidencialidad de FERPA aún pueden aplicarse a tales grabaciones de video, incluso cuando no se consideran “registros educativos”, si la grabación contiene PII de los registros educativos.</a:t>
            </a:r>
          </a:p>
          <a:p>
            <a:pPr marL="285750" indent="-285750">
              <a:lnSpc>
                <a:spcPct val="120000"/>
              </a:lnSpc>
              <a:buFont typeface="Arial" panose="020B0604020202020204" pitchFamily="34" charset="0"/>
              <a:buChar char="•"/>
            </a:pPr>
            <a:r>
              <a:rPr lang="es-ES_tradnl" dirty="0">
                <a:latin typeface="Segoe UI" panose="020B0502040204020203" pitchFamily="34" charset="0"/>
                <a:cs typeface="Segoe UI" panose="020B0502040204020203" pitchFamily="34" charset="0"/>
              </a:rPr>
              <a:t>Revise los contratos con sus proveedores actuales para determinar si las grabaciones de las lecciones en línea se mantienen o se mantendrán como registros educativos más allá del período de instrucción, y si es así, cómo y por quién.</a:t>
            </a:r>
            <a:endParaRPr lang="es-ES_tradnl" sz="1800" dirty="0">
              <a:latin typeface="Segoe UI" panose="020B0502040204020203" pitchFamily="34" charset="0"/>
              <a:cs typeface="Segoe UI" panose="020B0502040204020203"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533400"/>
            <a:ext cx="7663815" cy="550792"/>
          </a:xfrm>
          <a:prstGeom prst="rect">
            <a:avLst/>
          </a:prstGeom>
        </p:spPr>
        <p:txBody>
          <a:bodyPr vert="horz" wrap="square" lIns="0" tIns="12065" rIns="0" bIns="0" rtlCol="0">
            <a:spAutoFit/>
          </a:bodyPr>
          <a:lstStyle/>
          <a:p>
            <a:r>
              <a:rPr lang="es-ES" dirty="0"/>
              <a:t>ESCENARIO </a:t>
            </a:r>
            <a:r>
              <a:rPr lang="en-US" dirty="0"/>
              <a:t>#</a:t>
            </a:r>
            <a:r>
              <a:rPr lang="es-ES" dirty="0"/>
              <a:t>5 – PUNTOS CLAVE </a:t>
            </a:r>
            <a:r>
              <a:rPr lang="es-ES" dirty="0">
                <a:solidFill>
                  <a:schemeClr val="bg1"/>
                </a:solidFill>
              </a:rPr>
              <a:t>(ab </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25</a:t>
            </a:fld>
            <a:endParaRPr spc="-5" dirty="0"/>
          </a:p>
        </p:txBody>
      </p:sp>
      <p:sp>
        <p:nvSpPr>
          <p:cNvPr id="5" name="object 5"/>
          <p:cNvSpPr txBox="1">
            <a:spLocks noGrp="1"/>
          </p:cNvSpPr>
          <p:nvPr>
            <p:ph type="ftr" sz="quarter" idx="5"/>
          </p:nvPr>
        </p:nvSpPr>
        <p:spPr>
          <a:xfrm>
            <a:off x="1072197" y="6488910"/>
            <a:ext cx="69342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240543"/>
            <a:ext cx="7663815" cy="4779257"/>
          </a:xfrm>
          <a:prstGeom prst="rect">
            <a:avLst/>
          </a:prstGeom>
        </p:spPr>
        <p:txBody>
          <a:bodyPr vert="horz" wrap="square" lIns="0" tIns="12065" rIns="0" bIns="0" rtlCol="0">
            <a:spAutoFit/>
          </a:bodyPr>
          <a:lstStyle/>
          <a:p>
            <a:pPr marL="342900" indent="-342900">
              <a:lnSpc>
                <a:spcPct val="120000"/>
              </a:lnSpc>
              <a:buFont typeface="Arial" panose="020B0604020202020204" pitchFamily="34" charset="0"/>
              <a:buChar char="•"/>
            </a:pPr>
            <a:r>
              <a:rPr lang="es-ES" sz="2000" dirty="0">
                <a:latin typeface="Segoe UI" panose="020B0502040204020203" pitchFamily="34" charset="0"/>
                <a:cs typeface="Segoe UI" panose="020B0502040204020203" pitchFamily="34" charset="0"/>
              </a:rPr>
              <a:t>Estas son algunas consideraciones para una grabación por video de una clase en línea que es, o será un registro educativo.</a:t>
            </a:r>
            <a:endParaRPr lang="es-ES_tradnl" sz="2000" dirty="0">
              <a:latin typeface="Segoe UI" panose="020B0502040204020203" pitchFamily="34" charset="0"/>
              <a:cs typeface="Segoe UI" panose="020B0502040204020203" pitchFamily="34" charset="0"/>
            </a:endParaRPr>
          </a:p>
          <a:p>
            <a:pPr marL="342900" indent="-342900">
              <a:lnSpc>
                <a:spcPct val="120000"/>
              </a:lnSpc>
              <a:buFont typeface="Arial" panose="020B0604020202020204" pitchFamily="34" charset="0"/>
              <a:buChar char="•"/>
            </a:pPr>
            <a:r>
              <a:rPr lang="es-ES" sz="2000" dirty="0">
                <a:latin typeface="Segoe UI" panose="020B0502040204020203" pitchFamily="34" charset="0"/>
                <a:cs typeface="Segoe UI" panose="020B0502040204020203" pitchFamily="34" charset="0"/>
              </a:rPr>
              <a:t>Derechos de acceso de los padres y estudiantes emancipados a sus registros educativos:</a:t>
            </a:r>
          </a:p>
          <a:p>
            <a:pPr marL="742950" lvl="1" indent="-285750">
              <a:lnSpc>
                <a:spcPct val="120000"/>
              </a:lnSpc>
              <a:buFont typeface="Arial" panose="020B0604020202020204" pitchFamily="34" charset="0"/>
              <a:buChar char="•"/>
            </a:pPr>
            <a:r>
              <a:rPr lang="es-ES" sz="2000" dirty="0">
                <a:latin typeface="Segoe UI" panose="020B0502040204020203" pitchFamily="34" charset="0"/>
                <a:cs typeface="Segoe UI" panose="020B0502040204020203" pitchFamily="34" charset="0"/>
              </a:rPr>
              <a:t>En general, se debe obtener el consentimiento por escrito antes de divulgar el registro educativo de un estudiante o PII en esos registros, a menos que aplique una excepción; y</a:t>
            </a:r>
          </a:p>
          <a:p>
            <a:pPr marL="742950" lvl="1" indent="-285750">
              <a:lnSpc>
                <a:spcPct val="120000"/>
              </a:lnSpc>
              <a:buFont typeface="Arial" panose="020B0604020202020204" pitchFamily="34" charset="0"/>
              <a:buChar char="•"/>
            </a:pPr>
            <a:r>
              <a:rPr lang="es-ES" sz="2000" dirty="0">
                <a:latin typeface="Segoe UI" panose="020B0502040204020203" pitchFamily="34" charset="0"/>
                <a:cs typeface="Segoe UI" panose="020B0502040204020203" pitchFamily="34" charset="0"/>
              </a:rPr>
              <a:t>Los padres y los estudiantes emancipados tienen derecho a solicitar la modificación de sus registros educativos.</a:t>
            </a:r>
            <a:endParaRPr lang="es-ES_tradnl" sz="2000" dirty="0">
              <a:latin typeface="Segoe UI" panose="020B0502040204020203" pitchFamily="34" charset="0"/>
              <a:cs typeface="Segoe UI" panose="020B0502040204020203" pitchFamily="34" charset="0"/>
            </a:endParaRPr>
          </a:p>
          <a:p>
            <a:pPr>
              <a:lnSpc>
                <a:spcPct val="120000"/>
              </a:lnSpc>
            </a:pPr>
            <a:r>
              <a:rPr lang="es-ES" sz="2000" dirty="0">
                <a:latin typeface="Segoe UI" panose="020B0502040204020203" pitchFamily="34" charset="0"/>
                <a:cs typeface="Segoe UI" panose="020B0502040204020203" pitchFamily="34" charset="0"/>
              </a:rPr>
              <a:t>Si hay PII directamente relacionada con varios estudiantes, las consideraciones anteriores son más complicadas en casos donde las grabaciones de las clases en línea son mantenidas por agencias o instituciones educativas o por una parte que actúe en su nombre.</a:t>
            </a:r>
            <a:endParaRPr sz="2000" dirty="0">
              <a:latin typeface="Segoe UI" panose="020B0502040204020203" pitchFamily="34" charset="0"/>
              <a:cs typeface="Segoe UI" panose="020B0502040204020203"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3025" rIns="0" bIns="0" rtlCol="0">
            <a:spAutoFit/>
          </a:bodyPr>
          <a:lstStyle/>
          <a:p>
            <a:pPr marL="12065" marR="5080">
              <a:lnSpc>
                <a:spcPts val="3779"/>
              </a:lnSpc>
              <a:spcBef>
                <a:spcPts val="575"/>
              </a:spcBef>
            </a:pPr>
            <a:r>
              <a:rPr lang="es-ES" dirty="0"/>
              <a:t>ESCENARIO # 5 - PREGUNTAS QUE HACER</a:t>
            </a:r>
            <a:endParaRPr lang="es-ES_tradnl" spc="-10" noProof="0"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26</a:t>
            </a:fld>
            <a:endParaRPr spc="-5" dirty="0"/>
          </a:p>
        </p:txBody>
      </p:sp>
      <p:sp>
        <p:nvSpPr>
          <p:cNvPr id="5" name="object 5"/>
          <p:cNvSpPr txBox="1">
            <a:spLocks noGrp="1"/>
          </p:cNvSpPr>
          <p:nvPr>
            <p:ph type="ftr" sz="quarter" idx="5"/>
          </p:nvPr>
        </p:nvSpPr>
        <p:spPr>
          <a:xfrm>
            <a:off x="1295400" y="6495660"/>
            <a:ext cx="678179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676400"/>
            <a:ext cx="7696200" cy="4403706"/>
          </a:xfrm>
          <a:prstGeom prst="rect">
            <a:avLst/>
          </a:prstGeom>
        </p:spPr>
        <p:txBody>
          <a:bodyPr vert="horz" wrap="square" lIns="0" tIns="12700" rIns="0" bIns="0" rtlCol="0">
            <a:spAutoFit/>
          </a:bodyPr>
          <a:lstStyle/>
          <a:p>
            <a:pPr marL="285750" indent="-285750">
              <a:lnSpc>
                <a:spcPct val="12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¿Se mantendrá la grabación de video como un registro educativo y se relaciona directamente con un estudiante?</a:t>
            </a:r>
            <a:endParaRPr lang="es-ES_tradnl" sz="2400" dirty="0">
              <a:latin typeface="Segoe UI" panose="020B0502040204020203" pitchFamily="34" charset="0"/>
              <a:cs typeface="Segoe UI" panose="020B0502040204020203" pitchFamily="34" charset="0"/>
            </a:endParaRPr>
          </a:p>
          <a:p>
            <a:pPr marL="285750" indent="-285750">
              <a:lnSpc>
                <a:spcPct val="12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¿Qué datos de PII en los registros educativos, si alguno, han capturado las grabaciones de video?</a:t>
            </a:r>
            <a:endParaRPr lang="es-ES_tradnl" sz="2400" dirty="0">
              <a:latin typeface="Segoe UI" panose="020B0502040204020203" pitchFamily="34" charset="0"/>
              <a:cs typeface="Segoe UI" panose="020B0502040204020203" pitchFamily="34" charset="0"/>
            </a:endParaRPr>
          </a:p>
          <a:p>
            <a:pPr marL="285750" indent="-285750">
              <a:lnSpc>
                <a:spcPct val="12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¿Con quién comparte la escuela las grabaciones de video? </a:t>
            </a:r>
            <a:endParaRPr lang="es-ES_tradnl" sz="2400" dirty="0">
              <a:latin typeface="Segoe UI" panose="020B0502040204020203" pitchFamily="34" charset="0"/>
              <a:cs typeface="Segoe UI" panose="020B0502040204020203" pitchFamily="34" charset="0"/>
            </a:endParaRPr>
          </a:p>
          <a:p>
            <a:pPr marL="285750" indent="-285750">
              <a:lnSpc>
                <a:spcPct val="12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¿Cómo protege la escuela las grabaciones de video para que no se divulgue sin autorización los registros educativos o la PII en estos?</a:t>
            </a:r>
            <a:endParaRPr sz="2400" dirty="0">
              <a:latin typeface="Segoe UI" panose="020B0502040204020203" pitchFamily="34" charset="0"/>
              <a:cs typeface="Segoe UI" panose="020B0502040204020203"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533400"/>
            <a:ext cx="5007610" cy="550792"/>
          </a:xfrm>
          <a:prstGeom prst="rect">
            <a:avLst/>
          </a:prstGeom>
        </p:spPr>
        <p:txBody>
          <a:bodyPr vert="horz" wrap="square" lIns="0" tIns="12065" rIns="0" bIns="0" rtlCol="0">
            <a:spAutoFit/>
          </a:bodyPr>
          <a:lstStyle/>
          <a:p>
            <a:r>
              <a:rPr lang="es-ES" dirty="0"/>
              <a:t>ESCENARIO #6</a:t>
            </a:r>
            <a:endParaRPr lang="es-ES_tradnl" dirty="0"/>
          </a:p>
        </p:txBody>
      </p:sp>
      <p:sp>
        <p:nvSpPr>
          <p:cNvPr id="3" name="object 3"/>
          <p:cNvSpPr txBox="1"/>
          <p:nvPr/>
        </p:nvSpPr>
        <p:spPr>
          <a:xfrm>
            <a:off x="612140" y="1295400"/>
            <a:ext cx="8170545" cy="2413481"/>
          </a:xfrm>
          <a:prstGeom prst="rect">
            <a:avLst/>
          </a:prstGeom>
        </p:spPr>
        <p:txBody>
          <a:bodyPr vert="horz" wrap="square" lIns="0" tIns="12700" rIns="0" bIns="0" rtlCol="0">
            <a:spAutoFit/>
          </a:bodyPr>
          <a:lstStyle/>
          <a:p>
            <a:r>
              <a:rPr lang="es-ES" sz="2800" dirty="0">
                <a:latin typeface="Segoe UI" panose="020B0502040204020203" pitchFamily="34" charset="0"/>
                <a:cs typeface="Segoe UI" panose="020B0502040204020203" pitchFamily="34" charset="0"/>
              </a:rPr>
              <a:t>Nuestra escuela está cerrada pero un padre ha solicitado acceso al expediente de su hijo.</a:t>
            </a:r>
            <a:endParaRPr lang="es-ES_tradnl" sz="2800" dirty="0">
              <a:latin typeface="Segoe UI" panose="020B0502040204020203" pitchFamily="34" charset="0"/>
              <a:cs typeface="Segoe UI" panose="020B0502040204020203" pitchFamily="34" charset="0"/>
            </a:endParaRPr>
          </a:p>
          <a:p>
            <a:r>
              <a:rPr lang="es-ES" sz="1600" dirty="0">
                <a:latin typeface="Segoe UI" panose="020B0502040204020203" pitchFamily="34" charset="0"/>
                <a:cs typeface="Segoe UI" panose="020B0502040204020203" pitchFamily="34" charset="0"/>
              </a:rPr>
              <a:t> </a:t>
            </a:r>
            <a:endParaRPr lang="es-ES_tradnl" sz="1600" dirty="0">
              <a:latin typeface="Segoe UI" panose="020B0502040204020203" pitchFamily="34" charset="0"/>
              <a:cs typeface="Segoe UI" panose="020B0502040204020203" pitchFamily="34" charset="0"/>
            </a:endParaRPr>
          </a:p>
          <a:p>
            <a:r>
              <a:rPr lang="es-ES" sz="2800" dirty="0">
                <a:latin typeface="Segoe UI" panose="020B0502040204020203" pitchFamily="34" charset="0"/>
                <a:cs typeface="Segoe UI" panose="020B0502040204020203" pitchFamily="34" charset="0"/>
              </a:rPr>
              <a:t>¿Qué pasos podemos tomar para cumplir con el plazo de 45 días para acceder a los registros educativos según FERPA?</a:t>
            </a:r>
            <a:endParaRPr lang="es-ES_tradnl" sz="2800" dirty="0">
              <a:latin typeface="Segoe UI" panose="020B0502040204020203" pitchFamily="34" charset="0"/>
              <a:cs typeface="Segoe UI" panose="020B0502040204020203" pitchFamily="34" charset="0"/>
            </a:endParaRPr>
          </a:p>
        </p:txBody>
      </p:sp>
      <p:sp>
        <p:nvSpPr>
          <p:cNvPr id="4" name="object 4">
            <a:extLst>
              <a:ext uri="{C183D7F6-B498-43B3-948B-1728B52AA6E4}">
                <adec:decorative xmlns:adec="http://schemas.microsoft.com/office/drawing/2017/decorative" val="1"/>
              </a:ext>
            </a:extLst>
          </p:cNvPr>
          <p:cNvSpPr/>
          <p:nvPr/>
        </p:nvSpPr>
        <p:spPr>
          <a:xfrm>
            <a:off x="3671315" y="3962412"/>
            <a:ext cx="1801367" cy="228903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27</a:t>
            </a:fld>
            <a:endParaRPr spc="-5" dirty="0"/>
          </a:p>
        </p:txBody>
      </p:sp>
      <p:sp>
        <p:nvSpPr>
          <p:cNvPr id="6" name="object 6"/>
          <p:cNvSpPr txBox="1">
            <a:spLocks noGrp="1"/>
          </p:cNvSpPr>
          <p:nvPr>
            <p:ph type="ftr" sz="quarter" idx="5"/>
          </p:nvPr>
        </p:nvSpPr>
        <p:spPr>
          <a:xfrm>
            <a:off x="1230312" y="6488900"/>
            <a:ext cx="69342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457200"/>
            <a:ext cx="6988810" cy="550792"/>
          </a:xfrm>
          <a:prstGeom prst="rect">
            <a:avLst/>
          </a:prstGeom>
        </p:spPr>
        <p:txBody>
          <a:bodyPr vert="horz" wrap="square" lIns="0" tIns="12065" rIns="0" bIns="0" rtlCol="0">
            <a:spAutoFit/>
          </a:bodyPr>
          <a:lstStyle/>
          <a:p>
            <a:r>
              <a:rPr lang="es-ES" dirty="0"/>
              <a:t>ESCENARIO #6 – PUNTOS CLAVE</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28</a:t>
            </a:fld>
            <a:endParaRPr spc="-5" dirty="0"/>
          </a:p>
        </p:txBody>
      </p:sp>
      <p:sp>
        <p:nvSpPr>
          <p:cNvPr id="5" name="object 5"/>
          <p:cNvSpPr txBox="1">
            <a:spLocks noGrp="1"/>
          </p:cNvSpPr>
          <p:nvPr>
            <p:ph type="ftr" sz="quarter" idx="5"/>
          </p:nvPr>
        </p:nvSpPr>
        <p:spPr>
          <a:xfrm>
            <a:off x="1295400" y="6505604"/>
            <a:ext cx="678179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143000"/>
            <a:ext cx="7675880" cy="4967963"/>
          </a:xfrm>
          <a:prstGeom prst="rect">
            <a:avLst/>
          </a:prstGeom>
        </p:spPr>
        <p:txBody>
          <a:bodyPr vert="horz" wrap="square" lIns="0" tIns="12700" rIns="0" bIns="0" rtlCol="0">
            <a:spAutoFit/>
          </a:bodyPr>
          <a:lstStyle/>
          <a:p>
            <a:pPr marL="285750" indent="-285750">
              <a:lnSpc>
                <a:spcPct val="120000"/>
              </a:lnSpc>
              <a:buFont typeface="Arial" panose="020B0604020202020204" pitchFamily="34" charset="0"/>
              <a:buChar char="•"/>
            </a:pPr>
            <a:r>
              <a:rPr lang="es-ES" dirty="0">
                <a:latin typeface="Segoe UI" panose="020B0502040204020203" pitchFamily="34" charset="0"/>
                <a:cs typeface="Segoe UI" panose="020B0502040204020203" pitchFamily="34" charset="0"/>
              </a:rPr>
              <a:t>Según FERPA, una escuela debe brindar a los padres la oportunidad de inspeccionar y revisar los registros educativos de su hijo dentro de los 45 días posteriores de recibirse la solicitud.</a:t>
            </a:r>
            <a:endParaRPr lang="es-ES_tradnl" dirty="0">
              <a:latin typeface="Segoe UI" panose="020B0502040204020203" pitchFamily="34" charset="0"/>
              <a:cs typeface="Segoe UI" panose="020B0502040204020203" pitchFamily="34" charset="0"/>
            </a:endParaRPr>
          </a:p>
          <a:p>
            <a:pPr marL="285750" indent="-285750">
              <a:lnSpc>
                <a:spcPct val="120000"/>
              </a:lnSpc>
              <a:buFont typeface="Arial" panose="020B0604020202020204" pitchFamily="34" charset="0"/>
              <a:buChar char="•"/>
            </a:pPr>
            <a:r>
              <a:rPr lang="es-ES" dirty="0">
                <a:latin typeface="Segoe UI" panose="020B0502040204020203" pitchFamily="34" charset="0"/>
                <a:cs typeface="Segoe UI" panose="020B0502040204020203" pitchFamily="34" charset="0"/>
              </a:rPr>
              <a:t>FERPA requiere que los padres tengan acceso a los registros educativos de su hijo, pero generalmente no requiere que una escuela proporcione copias de los registros educativos.</a:t>
            </a:r>
            <a:endParaRPr lang="es-ES_tradnl" dirty="0">
              <a:latin typeface="Segoe UI" panose="020B0502040204020203" pitchFamily="34" charset="0"/>
              <a:cs typeface="Segoe UI" panose="020B0502040204020203" pitchFamily="34" charset="0"/>
            </a:endParaRPr>
          </a:p>
          <a:p>
            <a:pPr marL="285750" indent="-285750">
              <a:lnSpc>
                <a:spcPct val="120000"/>
              </a:lnSpc>
              <a:buFont typeface="Arial" panose="020B0604020202020204" pitchFamily="34" charset="0"/>
              <a:buChar char="•"/>
            </a:pPr>
            <a:r>
              <a:rPr lang="es-ES" dirty="0">
                <a:latin typeface="Segoe UI" panose="020B0502040204020203" pitchFamily="34" charset="0"/>
                <a:cs typeface="Segoe UI" panose="020B0502040204020203" pitchFamily="34" charset="0"/>
              </a:rPr>
              <a:t>Sin embargo, si las circunstancias impiden que un padre ejerza su derecho a inspeccionar y revisar los registros educativos, la escuela deberá proporcionar al padre una copia de los registros solicitados o hacer otros arreglos para que el padre pueda inspeccionar los registros solicitados. Un ejemplo sería si un padre vive demasiado lejos de la escuela como para viajar a examinar los registros en persona.</a:t>
            </a:r>
            <a:endParaRPr lang="es-ES_tradnl" dirty="0">
              <a:latin typeface="Segoe UI" panose="020B0502040204020203" pitchFamily="34" charset="0"/>
              <a:cs typeface="Segoe UI" panose="020B0502040204020203" pitchFamily="34" charset="0"/>
            </a:endParaRPr>
          </a:p>
          <a:p>
            <a:pPr marL="285750" indent="-285750">
              <a:lnSpc>
                <a:spcPct val="120000"/>
              </a:lnSpc>
              <a:buFont typeface="Arial" panose="020B0604020202020204" pitchFamily="34" charset="0"/>
              <a:buChar char="•"/>
            </a:pPr>
            <a:r>
              <a:rPr lang="es-ES" dirty="0">
                <a:latin typeface="Segoe UI" panose="020B0502040204020203" pitchFamily="34" charset="0"/>
                <a:cs typeface="Segoe UI" panose="020B0502040204020203" pitchFamily="34" charset="0"/>
              </a:rPr>
              <a:t>FERPA no tiene excepciones en sus estatutos o reglamentos que permitirían a la escuela no cumplir con la solicitud de los padres de inspeccionar y revisar los registros educativos de sus hijos.</a:t>
            </a:r>
            <a:endParaRPr dirty="0">
              <a:latin typeface="Segoe UI" panose="020B0502040204020203" pitchFamily="34" charset="0"/>
              <a:cs typeface="Segoe UI" panose="020B0502040204020203"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228600"/>
            <a:ext cx="7729219" cy="1150956"/>
          </a:xfrm>
          <a:prstGeom prst="rect">
            <a:avLst/>
          </a:prstGeom>
        </p:spPr>
        <p:txBody>
          <a:bodyPr vert="horz" wrap="square" lIns="0" tIns="73025" rIns="0" bIns="0" rtlCol="0">
            <a:spAutoFit/>
          </a:bodyPr>
          <a:lstStyle/>
          <a:p>
            <a:r>
              <a:rPr lang="es-ES" dirty="0"/>
              <a:t>ESCENARIO # 6 - PREGUNTAS QUE HACER</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29</a:t>
            </a:fld>
            <a:endParaRPr spc="-5" dirty="0"/>
          </a:p>
        </p:txBody>
      </p:sp>
      <p:sp>
        <p:nvSpPr>
          <p:cNvPr id="5" name="object 5"/>
          <p:cNvSpPr txBox="1">
            <a:spLocks noGrp="1"/>
          </p:cNvSpPr>
          <p:nvPr>
            <p:ph type="ftr" sz="quarter" idx="5"/>
          </p:nvPr>
        </p:nvSpPr>
        <p:spPr>
          <a:xfrm>
            <a:off x="1142999" y="6505604"/>
            <a:ext cx="685799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371600"/>
            <a:ext cx="7657465" cy="4801955"/>
          </a:xfrm>
          <a:prstGeom prst="rect">
            <a:avLst/>
          </a:prstGeom>
        </p:spPr>
        <p:txBody>
          <a:bodyPr vert="horz" wrap="square" lIns="0" tIns="61594" rIns="0" bIns="0" rtlCol="0">
            <a:spAutoFit/>
          </a:bodyPr>
          <a:lstStyle/>
          <a:p>
            <a:pPr marL="285750" indent="-285750">
              <a:buFont typeface="Arial" panose="020B0604020202020204" pitchFamily="34" charset="0"/>
              <a:buChar char="•"/>
            </a:pPr>
            <a:r>
              <a:rPr lang="es-ES" sz="2800" dirty="0">
                <a:latin typeface="Segoe UI" panose="020B0502040204020203" pitchFamily="34" charset="0"/>
                <a:cs typeface="Segoe UI" panose="020B0502040204020203" pitchFamily="34" charset="0"/>
              </a:rPr>
              <a:t>¿Cómo maneja su escuela o distrito escolar otras funciones administrativas (p. ej., está abierta a horas reducidas)?</a:t>
            </a:r>
            <a:endParaRPr lang="es-ES_tradnl" sz="28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s-ES" sz="2800" dirty="0">
                <a:latin typeface="Segoe UI" panose="020B0502040204020203" pitchFamily="34" charset="0"/>
                <a:cs typeface="Segoe UI" panose="020B0502040204020203" pitchFamily="34" charset="0"/>
              </a:rPr>
              <a:t>¿Puede su escuela proporcionar acceso electrónico o hacer una copia del registro educativo solicitado y enviarlo por correo electrónico o postal a los padres?</a:t>
            </a:r>
            <a:endParaRPr lang="es-ES_tradnl" sz="28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s-ES" sz="2800" dirty="0">
                <a:latin typeface="Segoe UI" panose="020B0502040204020203" pitchFamily="34" charset="0"/>
                <a:cs typeface="Segoe UI" panose="020B0502040204020203" pitchFamily="34" charset="0"/>
              </a:rPr>
              <a:t>Dadas las restricciones de distanciamiento y contacto físico las escuelas y los padres deben colaborar para identificar opciones mutuamente convenientes.</a:t>
            </a:r>
            <a:endParaRPr sz="2800" dirty="0">
              <a:latin typeface="Segoe UI" panose="020B0502040204020203" pitchFamily="34" charset="0"/>
              <a:cs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3</a:t>
            </a:fld>
            <a:endParaRPr spc="-5" dirty="0"/>
          </a:p>
        </p:txBody>
      </p:sp>
      <p:grpSp>
        <p:nvGrpSpPr>
          <p:cNvPr id="16" name="Group 9">
            <a:extLst>
              <a:ext uri="{FF2B5EF4-FFF2-40B4-BE49-F238E27FC236}">
                <a16:creationId xmlns:a16="http://schemas.microsoft.com/office/drawing/2014/main" id="{7DCD4397-BE52-F34B-B398-F5315617933B}"/>
              </a:ext>
              <a:ext uri="{C183D7F6-B498-43B3-948B-1728B52AA6E4}">
                <adec:decorative xmlns:adec="http://schemas.microsoft.com/office/drawing/2017/decorative" val="1"/>
              </a:ext>
            </a:extLst>
          </p:cNvPr>
          <p:cNvGrpSpPr/>
          <p:nvPr/>
        </p:nvGrpSpPr>
        <p:grpSpPr>
          <a:xfrm>
            <a:off x="470983" y="609600"/>
            <a:ext cx="8346185" cy="5395411"/>
            <a:chOff x="535940" y="543277"/>
            <a:chExt cx="8346185" cy="5690334"/>
          </a:xfrm>
        </p:grpSpPr>
        <p:sp>
          <p:nvSpPr>
            <p:cNvPr id="17" name="object 7">
              <a:extLst>
                <a:ext uri="{FF2B5EF4-FFF2-40B4-BE49-F238E27FC236}">
                  <a16:creationId xmlns:a16="http://schemas.microsoft.com/office/drawing/2014/main" id="{8D37F182-FCCF-164E-A914-4BD9960EB292}"/>
                </a:ext>
              </a:extLst>
            </p:cNvPr>
            <p:cNvSpPr txBox="1"/>
            <p:nvPr/>
          </p:nvSpPr>
          <p:spPr>
            <a:xfrm>
              <a:off x="535940" y="1295400"/>
              <a:ext cx="7710805" cy="4938211"/>
            </a:xfrm>
            <a:prstGeom prst="rect">
              <a:avLst/>
            </a:prstGeom>
          </p:spPr>
          <p:txBody>
            <a:bodyPr vert="horz" wrap="square" lIns="0" tIns="179705" rIns="0" bIns="0" rtlCol="0">
              <a:spAutoFit/>
            </a:bodyPr>
            <a:lstStyle/>
            <a:p>
              <a:pPr marL="228600" indent="-228600">
                <a:lnSpc>
                  <a:spcPct val="120000"/>
                </a:lnSpc>
                <a:spcBef>
                  <a:spcPts val="1415"/>
                </a:spcBef>
                <a:buClr>
                  <a:srgbClr val="1F4497"/>
                </a:buClr>
                <a:buFont typeface="Arial" panose="020B0604020202020204" pitchFamily="34" charset="0"/>
                <a:buChar char="•"/>
                <a:tabLst>
                  <a:tab pos="241300" algn="l"/>
                </a:tabLst>
              </a:pPr>
              <a:r>
                <a:rPr lang="es-ES" sz="2600" dirty="0">
                  <a:latin typeface="Segoe UI" panose="020B0502040204020203" pitchFamily="34" charset="0"/>
                  <a:cs typeface="Segoe UI" panose="020B0502040204020203" pitchFamily="34" charset="0"/>
                </a:rPr>
                <a:t>Estatuto de </a:t>
              </a:r>
              <a:r>
                <a:rPr sz="2600" spc="-45" dirty="0">
                  <a:latin typeface="Segoe UI" panose="020B0502040204020203" pitchFamily="34" charset="0"/>
                  <a:cs typeface="Segoe UI" panose="020B0502040204020203" pitchFamily="34" charset="0"/>
                </a:rPr>
                <a:t>FERPA</a:t>
              </a:r>
              <a:r>
                <a:rPr sz="2600" spc="-20" dirty="0">
                  <a:latin typeface="Segoe UI" panose="020B0502040204020203" pitchFamily="34" charset="0"/>
                  <a:cs typeface="Segoe UI" panose="020B0502040204020203" pitchFamily="34" charset="0"/>
                </a:rPr>
                <a:t>: </a:t>
              </a:r>
              <a:r>
                <a:rPr sz="2600" spc="-5" dirty="0">
                  <a:latin typeface="Segoe UI" panose="020B0502040204020203" pitchFamily="34" charset="0"/>
                  <a:cs typeface="Segoe UI" panose="020B0502040204020203" pitchFamily="34" charset="0"/>
                </a:rPr>
                <a:t>20 U.S.C. §</a:t>
              </a:r>
              <a:r>
                <a:rPr sz="2600" spc="75" dirty="0">
                  <a:latin typeface="Segoe UI" panose="020B0502040204020203" pitchFamily="34" charset="0"/>
                  <a:cs typeface="Segoe UI" panose="020B0502040204020203" pitchFamily="34" charset="0"/>
                </a:rPr>
                <a:t> </a:t>
              </a:r>
              <a:r>
                <a:rPr sz="2600" spc="-10" dirty="0">
                  <a:latin typeface="Segoe UI" panose="020B0502040204020203" pitchFamily="34" charset="0"/>
                  <a:cs typeface="Segoe UI" panose="020B0502040204020203" pitchFamily="34" charset="0"/>
                </a:rPr>
                <a:t>1232g</a:t>
              </a:r>
              <a:endParaRPr sz="2600" dirty="0">
                <a:latin typeface="Segoe UI" panose="020B0502040204020203" pitchFamily="34" charset="0"/>
                <a:cs typeface="Segoe UI" panose="020B0502040204020203" pitchFamily="34" charset="0"/>
              </a:endParaRPr>
            </a:p>
            <a:p>
              <a:pPr marL="228600" indent="-228600">
                <a:lnSpc>
                  <a:spcPct val="120000"/>
                </a:lnSpc>
                <a:buClr>
                  <a:srgbClr val="1F4497"/>
                </a:buClr>
                <a:buFont typeface="Arial" panose="020B0604020202020204" pitchFamily="34" charset="0"/>
                <a:buChar char="•"/>
                <a:tabLst>
                  <a:tab pos="241300" algn="l"/>
                </a:tabLst>
              </a:pPr>
              <a:r>
                <a:rPr lang="es-ES" sz="2600" dirty="0">
                  <a:latin typeface="Segoe UI" panose="020B0502040204020203" pitchFamily="34" charset="0"/>
                  <a:cs typeface="Segoe UI" panose="020B0502040204020203" pitchFamily="34" charset="0"/>
                </a:rPr>
                <a:t>Regulaciones de FERPA: 34 CFR Parte 99 </a:t>
              </a:r>
              <a:endParaRPr sz="2600" dirty="0">
                <a:latin typeface="Segoe UI" panose="020B0502040204020203" pitchFamily="34" charset="0"/>
                <a:cs typeface="Segoe UI" panose="020B0502040204020203" pitchFamily="34" charset="0"/>
              </a:endParaRPr>
            </a:p>
            <a:p>
              <a:pPr marL="228600" lvl="0" indent="-228600">
                <a:lnSpc>
                  <a:spcPct val="120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La </a:t>
              </a:r>
              <a:r>
                <a:rPr lang="es-ES" sz="2600" u="sng" dirty="0">
                  <a:latin typeface="Segoe UI" panose="020B0502040204020203" pitchFamily="34" charset="0"/>
                  <a:cs typeface="Segoe UI" panose="020B0502040204020203" pitchFamily="34" charset="0"/>
                  <a:hlinkClick r:id="rId2"/>
                </a:rPr>
                <a:t>Oficina de Política de Privacidad del Estudiante (SPPO)</a:t>
              </a:r>
              <a:r>
                <a:rPr lang="es-ES" sz="2600" dirty="0">
                  <a:latin typeface="Segoe UI" panose="020B0502040204020203" pitchFamily="34" charset="0"/>
                  <a:cs typeface="Segoe UI" panose="020B0502040204020203" pitchFamily="34" charset="0"/>
                </a:rPr>
                <a:t>, del Departamento de Educación de EE.UU., es responsable de implementar FERPA, incluido el establecimiento de políticas y la investigación de quejas bajo FERPA. SPPO (antes la Oficina de Cumplimiento de Políticas Familiares o FPCO) y el Centro de Asistencia Técnica de Privacidad (PTAC) brindan asistencia técnica.</a:t>
              </a:r>
              <a:endParaRPr lang="es-ES_tradnl" sz="2600" dirty="0">
                <a:latin typeface="Segoe UI" panose="020B0502040204020203" pitchFamily="34" charset="0"/>
                <a:cs typeface="Segoe UI" panose="020B0502040204020203" pitchFamily="34" charset="0"/>
              </a:endParaRPr>
            </a:p>
          </p:txBody>
        </p:sp>
        <p:sp>
          <p:nvSpPr>
            <p:cNvPr id="18" name="object 9">
              <a:extLst>
                <a:ext uri="{FF2B5EF4-FFF2-40B4-BE49-F238E27FC236}">
                  <a16:creationId xmlns:a16="http://schemas.microsoft.com/office/drawing/2014/main" id="{80595525-C54E-DC4D-9C2D-CE389B4FB749}"/>
                </a:ext>
                <a:ext uri="{C183D7F6-B498-43B3-948B-1728B52AA6E4}">
                  <adec:decorative xmlns:adec="http://schemas.microsoft.com/office/drawing/2017/decorative" val="1"/>
                </a:ext>
              </a:extLst>
            </p:cNvPr>
            <p:cNvSpPr/>
            <p:nvPr/>
          </p:nvSpPr>
          <p:spPr>
            <a:xfrm>
              <a:off x="6900926" y="543277"/>
              <a:ext cx="1981199" cy="1981199"/>
            </a:xfrm>
            <a:prstGeom prst="rect">
              <a:avLst/>
            </a:prstGeom>
            <a:blipFill>
              <a:blip r:embed="rId3" cstate="print"/>
              <a:stretch>
                <a:fillRect/>
              </a:stretch>
            </a:blipFill>
          </p:spPr>
          <p:txBody>
            <a:bodyPr wrap="square" lIns="0" tIns="0" rIns="0" bIns="0" rtlCol="0"/>
            <a:lstStyle/>
            <a:p>
              <a:endParaRPr/>
            </a:p>
          </p:txBody>
        </p:sp>
      </p:grpSp>
      <p:sp>
        <p:nvSpPr>
          <p:cNvPr id="20" name="object 6">
            <a:extLst>
              <a:ext uri="{FF2B5EF4-FFF2-40B4-BE49-F238E27FC236}">
                <a16:creationId xmlns:a16="http://schemas.microsoft.com/office/drawing/2014/main" id="{9FDE3170-C7C5-DE43-843D-E1F4299B570A}"/>
              </a:ext>
            </a:extLst>
          </p:cNvPr>
          <p:cNvSpPr txBox="1">
            <a:spLocks noGrp="1"/>
          </p:cNvSpPr>
          <p:nvPr>
            <p:ph type="title"/>
          </p:nvPr>
        </p:nvSpPr>
        <p:spPr>
          <a:xfrm>
            <a:off x="609600" y="329751"/>
            <a:ext cx="6370002" cy="965649"/>
          </a:xfrm>
          <a:prstGeom prst="rect">
            <a:avLst/>
          </a:prstGeom>
        </p:spPr>
        <p:txBody>
          <a:bodyPr vert="horz" wrap="square" lIns="0" tIns="67310" rIns="0" bIns="0" rtlCol="0">
            <a:spAutoFit/>
          </a:bodyPr>
          <a:lstStyle/>
          <a:p>
            <a:pPr marR="5080" algn="ctr">
              <a:lnSpc>
                <a:spcPts val="3460"/>
              </a:lnSpc>
            </a:pPr>
            <a:r>
              <a:rPr lang="es-ES_tradnl" sz="3200" spc="-75" noProof="0" dirty="0"/>
              <a:t>Ley </a:t>
            </a:r>
            <a:r>
              <a:rPr lang="es-ES" dirty="0"/>
              <a:t>de Derechos Educativos y Privacidad Familiar </a:t>
            </a:r>
            <a:r>
              <a:rPr lang="es-ES_tradnl" sz="3200" spc="-35" noProof="0" dirty="0"/>
              <a:t>(FERPA)</a:t>
            </a:r>
            <a:endParaRPr lang="es-ES_tradnl" sz="3200" noProof="0" dirty="0"/>
          </a:p>
        </p:txBody>
      </p:sp>
      <p:sp>
        <p:nvSpPr>
          <p:cNvPr id="9" name="object 9">
            <a:extLst>
              <a:ext uri="{C183D7F6-B498-43B3-948B-1728B52AA6E4}">
                <adec:decorative xmlns:adec="http://schemas.microsoft.com/office/drawing/2017/decorative" val="1"/>
              </a:ext>
            </a:extLst>
          </p:cNvPr>
          <p:cNvSpPr txBox="1">
            <a:spLocks noGrp="1"/>
          </p:cNvSpPr>
          <p:nvPr>
            <p:ph type="ftr" sz="quarter" idx="5"/>
          </p:nvPr>
        </p:nvSpPr>
        <p:spPr>
          <a:xfrm>
            <a:off x="1143000" y="6488425"/>
            <a:ext cx="67818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Tree>
    <p:extLst>
      <p:ext uri="{BB962C8B-B14F-4D97-AF65-F5344CB8AC3E}">
        <p14:creationId xmlns:p14="http://schemas.microsoft.com/office/powerpoint/2010/main" val="1347197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457200"/>
            <a:ext cx="4169410" cy="550792"/>
          </a:xfrm>
          <a:prstGeom prst="rect">
            <a:avLst/>
          </a:prstGeom>
        </p:spPr>
        <p:txBody>
          <a:bodyPr vert="horz" wrap="square" lIns="0" tIns="12065" rIns="0" bIns="0" rtlCol="0">
            <a:spAutoFit/>
          </a:bodyPr>
          <a:lstStyle/>
          <a:p>
            <a:r>
              <a:rPr lang="es-ES" dirty="0"/>
              <a:t>ESCENARIO #7</a:t>
            </a:r>
            <a:endParaRPr lang="es-ES_tradnl" dirty="0"/>
          </a:p>
        </p:txBody>
      </p:sp>
      <p:sp>
        <p:nvSpPr>
          <p:cNvPr id="3" name="object 3"/>
          <p:cNvSpPr txBox="1">
            <a:spLocks noGrp="1"/>
          </p:cNvSpPr>
          <p:nvPr>
            <p:ph type="body" idx="1"/>
          </p:nvPr>
        </p:nvSpPr>
        <p:spPr>
          <a:xfrm>
            <a:off x="707390" y="1143000"/>
            <a:ext cx="7729219" cy="3152145"/>
          </a:xfrm>
          <a:prstGeom prst="rect">
            <a:avLst/>
          </a:prstGeom>
        </p:spPr>
        <p:txBody>
          <a:bodyPr vert="horz" wrap="square" lIns="0" tIns="12700" rIns="0" bIns="0" rtlCol="0">
            <a:spAutoFit/>
          </a:bodyPr>
          <a:lstStyle/>
          <a:p>
            <a:r>
              <a:rPr lang="es-ES" dirty="0"/>
              <a:t>Nuestra universidad requiere que los estudiantes vengan en persona a firmar los formularios de consentimiento para la entrega de sus registros educativos. Con las escuelas cerradas, no podemos dejar entrar a los estudiantes.</a:t>
            </a:r>
          </a:p>
          <a:p>
            <a:endParaRPr lang="es-ES_tradnl" sz="1000" dirty="0"/>
          </a:p>
          <a:p>
            <a:r>
              <a:rPr lang="es-ES" dirty="0"/>
              <a:t>¿Podemos obtener el consentimiento por medios electrónicos?</a:t>
            </a:r>
            <a:endParaRPr lang="es-ES_tradnl" dirty="0"/>
          </a:p>
        </p:txBody>
      </p:sp>
      <p:sp>
        <p:nvSpPr>
          <p:cNvPr id="4" name="object 4">
            <a:extLst>
              <a:ext uri="{C183D7F6-B498-43B3-948B-1728B52AA6E4}">
                <adec:decorative xmlns:adec="http://schemas.microsoft.com/office/drawing/2017/decorative" val="1"/>
              </a:ext>
            </a:extLst>
          </p:cNvPr>
          <p:cNvSpPr/>
          <p:nvPr/>
        </p:nvSpPr>
        <p:spPr>
          <a:xfrm>
            <a:off x="3390900" y="4419600"/>
            <a:ext cx="2118359" cy="172211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30</a:t>
            </a:fld>
            <a:endParaRPr spc="-5" dirty="0"/>
          </a:p>
        </p:txBody>
      </p:sp>
      <p:sp>
        <p:nvSpPr>
          <p:cNvPr id="6" name="object 6"/>
          <p:cNvSpPr txBox="1">
            <a:spLocks noGrp="1"/>
          </p:cNvSpPr>
          <p:nvPr>
            <p:ph type="ftr" sz="quarter" idx="5"/>
          </p:nvPr>
        </p:nvSpPr>
        <p:spPr>
          <a:xfrm>
            <a:off x="887094" y="6495660"/>
            <a:ext cx="736980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592208"/>
            <a:ext cx="6836410" cy="550792"/>
          </a:xfrm>
          <a:prstGeom prst="rect">
            <a:avLst/>
          </a:prstGeom>
        </p:spPr>
        <p:txBody>
          <a:bodyPr vert="horz" wrap="square" lIns="0" tIns="12065" rIns="0" bIns="0" rtlCol="0">
            <a:spAutoFit/>
          </a:bodyPr>
          <a:lstStyle/>
          <a:p>
            <a:r>
              <a:rPr lang="es-ES" dirty="0"/>
              <a:t>ESCENARIO #7 – PUNTOS CLAVE</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31</a:t>
            </a:fld>
            <a:endParaRPr spc="-5" dirty="0"/>
          </a:p>
        </p:txBody>
      </p:sp>
      <p:sp>
        <p:nvSpPr>
          <p:cNvPr id="5" name="object 5"/>
          <p:cNvSpPr txBox="1">
            <a:spLocks noGrp="1"/>
          </p:cNvSpPr>
          <p:nvPr>
            <p:ph type="ftr" sz="quarter" idx="5"/>
          </p:nvPr>
        </p:nvSpPr>
        <p:spPr>
          <a:xfrm>
            <a:off x="1219200" y="6495660"/>
            <a:ext cx="68580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219200"/>
            <a:ext cx="7616825" cy="4578113"/>
          </a:xfrm>
          <a:prstGeom prst="rect">
            <a:avLst/>
          </a:prstGeom>
        </p:spPr>
        <p:txBody>
          <a:bodyPr vert="horz" wrap="square" lIns="0" tIns="139700" rIns="0" bIns="0" rtlCol="0">
            <a:spAutoFit/>
          </a:bodyPr>
          <a:lstStyle/>
          <a:p>
            <a:pPr marL="285750" indent="-28575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Sí, FERPA permite el consentimiento electrónico.</a:t>
            </a:r>
            <a:endParaRPr lang="es-ES_tradnl" sz="2400" dirty="0">
              <a:latin typeface="Segoe UI" panose="020B0502040204020203" pitchFamily="34" charset="0"/>
              <a:cs typeface="Segoe UI" panose="020B0502040204020203" pitchFamily="34" charset="0"/>
            </a:endParaRPr>
          </a:p>
          <a:p>
            <a:pPr marL="285750" indent="-28575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Un “consentimiento por escrito firmado y fechado” según FERPA debe especificar los registros que pueden divulgarse, indicar el propósito de la divulgación e identificar a las partes o tipos de entidades que pueden recibir la información; esto se puede hacer con un registro y firma electrónica que:</a:t>
            </a:r>
            <a:endParaRPr lang="es-ES_tradnl" sz="2400" dirty="0">
              <a:latin typeface="Segoe UI" panose="020B0502040204020203" pitchFamily="34" charset="0"/>
              <a:cs typeface="Segoe UI" panose="020B0502040204020203" pitchFamily="34" charset="0"/>
            </a:endParaRPr>
          </a:p>
          <a:p>
            <a:pPr marL="800100" lvl="1" indent="-342900">
              <a:lnSpc>
                <a:spcPct val="110000"/>
              </a:lnSpc>
              <a:buFont typeface="+mj-lt"/>
              <a:buAutoNum type="arabicPeriod"/>
            </a:pPr>
            <a:r>
              <a:rPr lang="es-ES" sz="2400" dirty="0">
                <a:latin typeface="Segoe UI" panose="020B0502040204020203" pitchFamily="34" charset="0"/>
                <a:cs typeface="Segoe UI" panose="020B0502040204020203" pitchFamily="34" charset="0"/>
              </a:rPr>
              <a:t>Identifica y verifica a la persona específica que da el consentimiento electrónico; y</a:t>
            </a:r>
            <a:endParaRPr lang="es-ES_tradnl" sz="2400" dirty="0">
              <a:latin typeface="Segoe UI" panose="020B0502040204020203" pitchFamily="34" charset="0"/>
              <a:cs typeface="Segoe UI" panose="020B0502040204020203" pitchFamily="34" charset="0"/>
            </a:endParaRPr>
          </a:p>
          <a:p>
            <a:pPr marL="800100" lvl="1" indent="-342900">
              <a:lnSpc>
                <a:spcPct val="110000"/>
              </a:lnSpc>
              <a:buFont typeface="+mj-lt"/>
              <a:buAutoNum type="arabicPeriod"/>
            </a:pPr>
            <a:r>
              <a:rPr lang="es-ES" sz="2400" dirty="0">
                <a:latin typeface="Segoe UI" panose="020B0502040204020203" pitchFamily="34" charset="0"/>
                <a:cs typeface="Segoe UI" panose="020B0502040204020203" pitchFamily="34" charset="0"/>
              </a:rPr>
              <a:t>Indica que dicha persona aprueba el contenido del consentimiento electrónico.</a:t>
            </a:r>
            <a:endParaRPr lang="es-ES_tradnl" sz="2400" dirty="0">
              <a:latin typeface="Segoe UI" panose="020B0502040204020203" pitchFamily="34" charset="0"/>
              <a:cs typeface="Segoe UI" panose="020B0502040204020203"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381000"/>
            <a:ext cx="7729219" cy="1048364"/>
          </a:xfrm>
          <a:prstGeom prst="rect">
            <a:avLst/>
          </a:prstGeom>
        </p:spPr>
        <p:txBody>
          <a:bodyPr vert="horz" wrap="square" lIns="0" tIns="73025" rIns="0" bIns="0" rtlCol="0">
            <a:spAutoFit/>
          </a:bodyPr>
          <a:lstStyle/>
          <a:p>
            <a:pPr marL="12065" marR="5080">
              <a:lnSpc>
                <a:spcPts val="3779"/>
              </a:lnSpc>
              <a:spcBef>
                <a:spcPts val="575"/>
              </a:spcBef>
            </a:pPr>
            <a:r>
              <a:rPr lang="es-ES" dirty="0"/>
              <a:t>ESCENARIO #7 – PREGUNTAS QUE HACER</a:t>
            </a:r>
            <a:endParaRPr lang="es-ES_tradnl" spc="-10" noProof="0"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32</a:t>
            </a:fld>
            <a:endParaRPr spc="-5" dirty="0"/>
          </a:p>
        </p:txBody>
      </p:sp>
      <p:sp>
        <p:nvSpPr>
          <p:cNvPr id="5" name="object 5"/>
          <p:cNvSpPr txBox="1">
            <a:spLocks noGrp="1"/>
          </p:cNvSpPr>
          <p:nvPr>
            <p:ph type="ftr" sz="quarter" idx="5"/>
          </p:nvPr>
        </p:nvSpPr>
        <p:spPr>
          <a:xfrm>
            <a:off x="1067436" y="6516610"/>
            <a:ext cx="716279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524000"/>
            <a:ext cx="7522845" cy="4728859"/>
          </a:xfrm>
          <a:prstGeom prst="rect">
            <a:avLst/>
          </a:prstGeom>
        </p:spPr>
        <p:txBody>
          <a:bodyPr vert="horz" wrap="square" lIns="0" tIns="12700" rIns="0" bIns="0" rtlCol="0">
            <a:spAutoFit/>
          </a:bodyPr>
          <a:lstStyle/>
          <a:p>
            <a:pPr marL="285750" indent="-285750">
              <a:lnSpc>
                <a:spcPct val="110000"/>
              </a:lnSpc>
              <a:buFont typeface="Arial" panose="020B0604020202020204" pitchFamily="34" charset="0"/>
              <a:buChar char="•"/>
            </a:pPr>
            <a:r>
              <a:rPr lang="es-ES" sz="2800" dirty="0"/>
              <a:t>¿Tiene la escuela un formulario ejemplar de consentimiento que cumple con los requisitos de FERPA?</a:t>
            </a:r>
            <a:endParaRPr lang="es-ES_tradnl" sz="2800" b="1" dirty="0"/>
          </a:p>
          <a:p>
            <a:pPr marL="285750" indent="-285750">
              <a:lnSpc>
                <a:spcPct val="110000"/>
              </a:lnSpc>
              <a:buFont typeface="Arial" panose="020B0604020202020204" pitchFamily="34" charset="0"/>
              <a:buChar char="•"/>
            </a:pPr>
            <a:r>
              <a:rPr lang="es-ES" sz="2800" dirty="0"/>
              <a:t>¿Incluye la escuela una descripción general que identifique los registros educativos que se revelarán, a quién se revelarán y el propósito?</a:t>
            </a:r>
            <a:endParaRPr lang="es-ES_tradnl" sz="2800" b="1" dirty="0"/>
          </a:p>
          <a:p>
            <a:pPr marL="285750" indent="-285750">
              <a:lnSpc>
                <a:spcPct val="110000"/>
              </a:lnSpc>
              <a:buFont typeface="Arial" panose="020B0604020202020204" pitchFamily="34" charset="0"/>
              <a:buChar char="•"/>
            </a:pPr>
            <a:r>
              <a:rPr lang="es-ES" sz="2800" dirty="0"/>
              <a:t>¿Cómo se verifica la identidad de la persona si su correo electrónico no está ya registrado en el archivo? (p. ej., pedir otros datos que puedan verificar al solicitante)</a:t>
            </a:r>
            <a:endParaRPr lang="es-ES_tradnl" sz="28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304800"/>
            <a:ext cx="3864610" cy="550792"/>
          </a:xfrm>
          <a:prstGeom prst="rect">
            <a:avLst/>
          </a:prstGeom>
        </p:spPr>
        <p:txBody>
          <a:bodyPr vert="horz" wrap="square" lIns="0" tIns="12065" rIns="0" bIns="0" rtlCol="0">
            <a:spAutoFit/>
          </a:bodyPr>
          <a:lstStyle/>
          <a:p>
            <a:r>
              <a:rPr lang="es-ES" dirty="0"/>
              <a:t>ESCENARIO #8</a:t>
            </a:r>
            <a:endParaRPr lang="es-ES_tradnl" dirty="0"/>
          </a:p>
        </p:txBody>
      </p:sp>
      <p:sp>
        <p:nvSpPr>
          <p:cNvPr id="3" name="object 3"/>
          <p:cNvSpPr txBox="1"/>
          <p:nvPr/>
        </p:nvSpPr>
        <p:spPr>
          <a:xfrm>
            <a:off x="707390" y="914400"/>
            <a:ext cx="3940810" cy="5332742"/>
          </a:xfrm>
          <a:prstGeom prst="rect">
            <a:avLst/>
          </a:prstGeom>
        </p:spPr>
        <p:txBody>
          <a:bodyPr vert="horz" wrap="square" lIns="0" tIns="12700" rIns="0" bIns="0" rtlCol="0">
            <a:spAutoFit/>
          </a:bodyPr>
          <a:lstStyle/>
          <a:p>
            <a:pPr>
              <a:lnSpc>
                <a:spcPct val="110000"/>
              </a:lnSpc>
              <a:spcAft>
                <a:spcPts val="1000"/>
              </a:spcAft>
            </a:pPr>
            <a:r>
              <a:rPr lang="es-ES" sz="2200" dirty="0">
                <a:latin typeface="Segoe UI" panose="020B0502040204020203" pitchFamily="34" charset="0"/>
                <a:cs typeface="Segoe UI" panose="020B0502040204020203" pitchFamily="34" charset="0"/>
              </a:rPr>
              <a:t>Estoy trabajando desde casa. Soy profesor universitario y me gustaría tener una conferencia con un estudiante emancipado para hablar sobre una tarea. O bien, soy maestra de escuela pública y me gustaría celebrar una conferencia entre padres y alumnos.</a:t>
            </a:r>
            <a:endParaRPr lang="es-ES_tradnl" sz="800" dirty="0">
              <a:latin typeface="Segoe UI" panose="020B0502040204020203" pitchFamily="34" charset="0"/>
              <a:cs typeface="Segoe UI" panose="020B0502040204020203" pitchFamily="34" charset="0"/>
            </a:endParaRPr>
          </a:p>
          <a:p>
            <a:pPr>
              <a:lnSpc>
                <a:spcPct val="110000"/>
              </a:lnSpc>
            </a:pPr>
            <a:r>
              <a:rPr lang="es-ES" sz="2200" dirty="0">
                <a:latin typeface="Segoe UI" panose="020B0502040204020203" pitchFamily="34" charset="0"/>
                <a:cs typeface="Segoe UI" panose="020B0502040204020203" pitchFamily="34" charset="0"/>
              </a:rPr>
              <a:t>Mi cónyuge también está en casa y en la misma habitación. ¿Puedo mantener la conferencia en esas circunstancias?</a:t>
            </a:r>
            <a:endParaRPr lang="es-ES_tradnl" sz="2200" dirty="0">
              <a:latin typeface="Segoe UI" panose="020B0502040204020203" pitchFamily="34" charset="0"/>
              <a:cs typeface="Segoe UI" panose="020B0502040204020203" pitchFamily="34" charset="0"/>
            </a:endParaRPr>
          </a:p>
        </p:txBody>
      </p:sp>
      <p:sp>
        <p:nvSpPr>
          <p:cNvPr id="4" name="object 4">
            <a:extLst>
              <a:ext uri="{C183D7F6-B498-43B3-948B-1728B52AA6E4}">
                <adec:decorative xmlns:adec="http://schemas.microsoft.com/office/drawing/2017/decorative" val="1"/>
              </a:ext>
            </a:extLst>
          </p:cNvPr>
          <p:cNvSpPr/>
          <p:nvPr/>
        </p:nvSpPr>
        <p:spPr>
          <a:xfrm>
            <a:off x="5334000" y="1027938"/>
            <a:ext cx="2895599" cy="50459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33</a:t>
            </a:fld>
            <a:endParaRPr spc="-5" dirty="0"/>
          </a:p>
        </p:txBody>
      </p:sp>
      <p:sp>
        <p:nvSpPr>
          <p:cNvPr id="6" name="object 6"/>
          <p:cNvSpPr txBox="1">
            <a:spLocks noGrp="1"/>
          </p:cNvSpPr>
          <p:nvPr>
            <p:ph type="ftr" sz="quarter" idx="5"/>
          </p:nvPr>
        </p:nvSpPr>
        <p:spPr>
          <a:xfrm>
            <a:off x="1171574" y="6489005"/>
            <a:ext cx="708659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533400"/>
            <a:ext cx="7827010" cy="550792"/>
          </a:xfrm>
          <a:prstGeom prst="rect">
            <a:avLst/>
          </a:prstGeom>
        </p:spPr>
        <p:txBody>
          <a:bodyPr vert="horz" wrap="square" lIns="0" tIns="12065" rIns="0" bIns="0" rtlCol="0">
            <a:spAutoFit/>
          </a:bodyPr>
          <a:lstStyle/>
          <a:p>
            <a:r>
              <a:rPr lang="es-ES" dirty="0"/>
              <a:t>ESCENARIO #8 – PUNTOS CLAVE</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34</a:t>
            </a:fld>
            <a:endParaRPr spc="-5" dirty="0"/>
          </a:p>
        </p:txBody>
      </p:sp>
      <p:sp>
        <p:nvSpPr>
          <p:cNvPr id="5" name="object 5"/>
          <p:cNvSpPr txBox="1">
            <a:spLocks noGrp="1"/>
          </p:cNvSpPr>
          <p:nvPr>
            <p:ph type="ftr" sz="quarter" idx="5"/>
          </p:nvPr>
        </p:nvSpPr>
        <p:spPr>
          <a:xfrm>
            <a:off x="1219200" y="6515548"/>
            <a:ext cx="685672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143000"/>
            <a:ext cx="7444740" cy="4920258"/>
          </a:xfrm>
          <a:prstGeom prst="rect">
            <a:avLst/>
          </a:prstGeom>
        </p:spPr>
        <p:txBody>
          <a:bodyPr vert="horz" wrap="square" lIns="0" tIns="76200" rIns="0" bIns="0" rtlCol="0">
            <a:spAutoFit/>
          </a:bodyPr>
          <a:lstStyle/>
          <a:p>
            <a:pPr marL="285750" indent="-28575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Sí, siempre y cuando el maestro o profesor:</a:t>
            </a:r>
            <a:endParaRPr lang="es-ES_tradnl" sz="2400" b="1" dirty="0">
              <a:latin typeface="Segoe UI" panose="020B0502040204020203" pitchFamily="34" charset="0"/>
              <a:cs typeface="Segoe UI" panose="020B0502040204020203" pitchFamily="34" charset="0"/>
            </a:endParaRPr>
          </a:p>
          <a:p>
            <a:pPr marL="742950" lvl="1" indent="-28575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 No hable sobre la PII del registro educativo del estudiante mientras su cónyuge esté al alcance del oído; o</a:t>
            </a:r>
            <a:endParaRPr lang="es-ES_tradnl" sz="2400" b="1" dirty="0">
              <a:latin typeface="Segoe UI" panose="020B0502040204020203" pitchFamily="34" charset="0"/>
              <a:cs typeface="Segoe UI" panose="020B0502040204020203" pitchFamily="34" charset="0"/>
            </a:endParaRPr>
          </a:p>
          <a:p>
            <a:pPr marL="742950" lvl="1" indent="-28575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Se aleje de su cónyuge para que no escuche cuando habla sobre la PII en los registros educativos del estudiante; o</a:t>
            </a:r>
            <a:endParaRPr lang="es-ES_tradnl" sz="2400" b="1" dirty="0">
              <a:latin typeface="Segoe UI" panose="020B0502040204020203" pitchFamily="34" charset="0"/>
              <a:cs typeface="Segoe UI" panose="020B0502040204020203" pitchFamily="34" charset="0"/>
            </a:endParaRPr>
          </a:p>
          <a:p>
            <a:pPr marL="742950" lvl="1" indent="-28575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Obtenga el consentimiento previo por escrito (electrónico) del padre o estudiante emancipado para la eventualidad de que el cónyuge vea, escuche o de otra manera se entere de la PII en los registros educativos del estudiante.</a:t>
            </a:r>
            <a:endParaRPr lang="es-ES_tradnl" sz="2400" b="1" dirty="0">
              <a:latin typeface="Segoe UI" panose="020B0502040204020203" pitchFamily="34" charset="0"/>
              <a:cs typeface="Segoe UI" panose="020B0502040204020203"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3025" rIns="0" bIns="0" rtlCol="0">
            <a:spAutoFit/>
          </a:bodyPr>
          <a:lstStyle/>
          <a:p>
            <a:pPr marL="12065" marR="5080">
              <a:lnSpc>
                <a:spcPts val="3779"/>
              </a:lnSpc>
              <a:spcBef>
                <a:spcPts val="575"/>
              </a:spcBef>
            </a:pPr>
            <a:r>
              <a:rPr lang="es-ES" dirty="0"/>
              <a:t>ESCENARIO #8 – PREGUNTAS QUE HACER</a:t>
            </a:r>
            <a:endParaRPr lang="es-ES_tradnl" spc="-10" noProof="0"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35</a:t>
            </a:fld>
            <a:endParaRPr spc="-5" dirty="0"/>
          </a:p>
        </p:txBody>
      </p:sp>
      <p:sp>
        <p:nvSpPr>
          <p:cNvPr id="5" name="object 5"/>
          <p:cNvSpPr txBox="1">
            <a:spLocks noGrp="1"/>
          </p:cNvSpPr>
          <p:nvPr>
            <p:ph type="ftr" sz="quarter" idx="5"/>
          </p:nvPr>
        </p:nvSpPr>
        <p:spPr>
          <a:xfrm>
            <a:off x="1143000" y="6495660"/>
            <a:ext cx="68580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676400"/>
            <a:ext cx="7641590" cy="4241418"/>
          </a:xfrm>
          <a:prstGeom prst="rect">
            <a:avLst/>
          </a:prstGeom>
        </p:spPr>
        <p:txBody>
          <a:bodyPr vert="horz" wrap="square" lIns="0" tIns="12700" rIns="0" bIns="0" rtlCol="0">
            <a:spAutoFit/>
          </a:bodyPr>
          <a:lstStyle/>
          <a:p>
            <a:pPr marL="342900" indent="-342900">
              <a:lnSpc>
                <a:spcPct val="110000"/>
              </a:lnSpc>
              <a:buFont typeface="Arial" panose="020B0604020202020204" pitchFamily="34" charset="0"/>
              <a:buChar char="•"/>
            </a:pPr>
            <a:r>
              <a:rPr lang="es-ES" sz="2800" dirty="0">
                <a:latin typeface="Segoe UI" panose="020B0502040204020203" pitchFamily="34" charset="0"/>
                <a:cs typeface="Segoe UI" panose="020B0502040204020203" pitchFamily="34" charset="0"/>
              </a:rPr>
              <a:t>¿Cómo ocurrirá esta conferencia (llamada telefónica o por video, etc.)?</a:t>
            </a:r>
            <a:endParaRPr lang="es-ES_tradnl" sz="2800" b="1" dirty="0">
              <a:latin typeface="Segoe UI" panose="020B0502040204020203" pitchFamily="34" charset="0"/>
              <a:cs typeface="Segoe UI" panose="020B0502040204020203" pitchFamily="34" charset="0"/>
            </a:endParaRPr>
          </a:p>
          <a:p>
            <a:pPr marL="342900" indent="-342900">
              <a:lnSpc>
                <a:spcPct val="110000"/>
              </a:lnSpc>
              <a:buFont typeface="Arial" panose="020B0604020202020204" pitchFamily="34" charset="0"/>
              <a:buChar char="•"/>
            </a:pPr>
            <a:r>
              <a:rPr lang="es-ES" sz="2800" dirty="0">
                <a:latin typeface="Segoe UI" panose="020B0502040204020203" pitchFamily="34" charset="0"/>
                <a:cs typeface="Segoe UI" panose="020B0502040204020203" pitchFamily="34" charset="0"/>
              </a:rPr>
              <a:t>¿De qué se hablará durante la conferencia?</a:t>
            </a:r>
            <a:endParaRPr lang="es-ES_tradnl" sz="2800" b="1" dirty="0">
              <a:latin typeface="Segoe UI" panose="020B0502040204020203" pitchFamily="34" charset="0"/>
              <a:cs typeface="Segoe UI" panose="020B0502040204020203" pitchFamily="34" charset="0"/>
            </a:endParaRPr>
          </a:p>
          <a:p>
            <a:pPr marL="800100" lvl="1" indent="-342900">
              <a:lnSpc>
                <a:spcPct val="110000"/>
              </a:lnSpc>
              <a:buFont typeface="Arial" panose="020B0604020202020204" pitchFamily="34" charset="0"/>
              <a:buChar char="•"/>
            </a:pPr>
            <a:r>
              <a:rPr lang="es-ES" sz="2800" dirty="0">
                <a:latin typeface="Segoe UI" panose="020B0502040204020203" pitchFamily="34" charset="0"/>
                <a:cs typeface="Segoe UI" panose="020B0502040204020203" pitchFamily="34" charset="0"/>
              </a:rPr>
              <a:t>Revisar el contenido de las asignaturas generalmente no involucra PII del registro educativo de un estudiante.</a:t>
            </a:r>
            <a:endParaRPr lang="es-ES_tradnl" sz="2800" b="1" dirty="0">
              <a:latin typeface="Segoe UI" panose="020B0502040204020203" pitchFamily="34" charset="0"/>
              <a:cs typeface="Segoe UI" panose="020B0502040204020203" pitchFamily="34" charset="0"/>
            </a:endParaRPr>
          </a:p>
          <a:p>
            <a:pPr marL="342900" indent="-342900">
              <a:lnSpc>
                <a:spcPct val="110000"/>
              </a:lnSpc>
              <a:buFont typeface="Arial" panose="020B0604020202020204" pitchFamily="34" charset="0"/>
              <a:buChar char="•"/>
            </a:pPr>
            <a:r>
              <a:rPr lang="es-ES" sz="2800" dirty="0">
                <a:latin typeface="Segoe UI" panose="020B0502040204020203" pitchFamily="34" charset="0"/>
                <a:cs typeface="Segoe UI" panose="020B0502040204020203" pitchFamily="34" charset="0"/>
              </a:rPr>
              <a:t>¿Qué precauciones puede tomar para asegurar que el cónyuge no escuche la conversación?</a:t>
            </a:r>
            <a:endParaRPr lang="es-ES_tradnl" sz="2800" b="1" dirty="0">
              <a:latin typeface="Segoe UI" panose="020B0502040204020203" pitchFamily="34" charset="0"/>
              <a:cs typeface="Segoe UI" panose="020B0502040204020203"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516008"/>
            <a:ext cx="4093210" cy="550792"/>
          </a:xfrm>
          <a:prstGeom prst="rect">
            <a:avLst/>
          </a:prstGeom>
        </p:spPr>
        <p:txBody>
          <a:bodyPr vert="horz" wrap="square" lIns="0" tIns="12065" rIns="0" bIns="0" rtlCol="0">
            <a:spAutoFit/>
          </a:bodyPr>
          <a:lstStyle/>
          <a:p>
            <a:r>
              <a:rPr lang="es-ES" dirty="0"/>
              <a:t>ESCENARIO #9</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36</a:t>
            </a:fld>
            <a:endParaRPr spc="-5" dirty="0"/>
          </a:p>
        </p:txBody>
      </p:sp>
      <p:sp>
        <p:nvSpPr>
          <p:cNvPr id="5" name="object 5"/>
          <p:cNvSpPr txBox="1">
            <a:spLocks noGrp="1"/>
          </p:cNvSpPr>
          <p:nvPr>
            <p:ph type="ftr" sz="quarter" idx="5"/>
          </p:nvPr>
        </p:nvSpPr>
        <p:spPr>
          <a:xfrm>
            <a:off x="1066800" y="6495660"/>
            <a:ext cx="72390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a:spLocks noGrp="1"/>
          </p:cNvSpPr>
          <p:nvPr>
            <p:ph type="body" idx="1"/>
          </p:nvPr>
        </p:nvSpPr>
        <p:spPr>
          <a:xfrm>
            <a:off x="707390" y="1143000"/>
            <a:ext cx="7729219" cy="4500964"/>
          </a:xfrm>
          <a:prstGeom prst="rect">
            <a:avLst/>
          </a:prstGeom>
        </p:spPr>
        <p:txBody>
          <a:bodyPr vert="horz" wrap="square" lIns="0" tIns="190234" rIns="0" bIns="0" rtlCol="0">
            <a:spAutoFit/>
          </a:bodyPr>
          <a:lstStyle/>
          <a:p>
            <a:pPr algn="l"/>
            <a:r>
              <a:rPr lang="es-ES" dirty="0"/>
              <a:t>Un consejo de admisiones ha notificado a las universidades que durante la pandemia de COVID-19 el consejo de admisiones aceptará los expedientes estudiantiles por correo electrónico. ¿Se requiere que las universidades transmitan seguramente por correo electrónico archivos cifrados o por fax la PII que no es de directorio?</a:t>
            </a:r>
            <a:endParaRPr lang="es-ES_tradnl" dirty="0"/>
          </a:p>
          <a:p>
            <a:r>
              <a:rPr lang="es-ES" dirty="0"/>
              <a:t> </a:t>
            </a:r>
            <a:endParaRPr lang="es-ES_tradnl" dirty="0"/>
          </a:p>
          <a:p>
            <a:r>
              <a:rPr lang="es-ES" dirty="0"/>
              <a:t>¿Cuáles son las normas de FERPA para proteger la PII en los registros estudiantiles?</a:t>
            </a:r>
            <a:endParaRPr lang="es-ES_tradn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609600"/>
            <a:ext cx="8055610" cy="550792"/>
          </a:xfrm>
          <a:prstGeom prst="rect">
            <a:avLst/>
          </a:prstGeom>
        </p:spPr>
        <p:txBody>
          <a:bodyPr vert="horz" wrap="square" lIns="0" tIns="12065" rIns="0" bIns="0" rtlCol="0">
            <a:spAutoFit/>
          </a:bodyPr>
          <a:lstStyle/>
          <a:p>
            <a:r>
              <a:rPr lang="es-ES" dirty="0"/>
              <a:t>ESCENARIO #9 – PUNTOS CLAVE</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37</a:t>
            </a:fld>
            <a:endParaRPr spc="-5" dirty="0"/>
          </a:p>
        </p:txBody>
      </p:sp>
      <p:sp>
        <p:nvSpPr>
          <p:cNvPr id="5" name="object 5"/>
          <p:cNvSpPr txBox="1">
            <a:spLocks noGrp="1"/>
          </p:cNvSpPr>
          <p:nvPr>
            <p:ph type="ftr" sz="quarter" idx="5"/>
          </p:nvPr>
        </p:nvSpPr>
        <p:spPr>
          <a:xfrm>
            <a:off x="1245870" y="6495270"/>
            <a:ext cx="68580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219200"/>
            <a:ext cx="7377430" cy="5346335"/>
          </a:xfrm>
          <a:prstGeom prst="rect">
            <a:avLst/>
          </a:prstGeom>
        </p:spPr>
        <p:txBody>
          <a:bodyPr vert="horz" wrap="square" lIns="0" tIns="57150" rIns="0" bIns="0" rtlCol="0">
            <a:spAutoFit/>
          </a:bodyPr>
          <a:lstStyle/>
          <a:p>
            <a:pPr marL="228600" indent="-228600">
              <a:buFont typeface="Arial" panose="020B0604020202020204" pitchFamily="34" charset="0"/>
              <a:buChar char="•"/>
            </a:pPr>
            <a:r>
              <a:rPr lang="es-ES" sz="2600" dirty="0">
                <a:latin typeface="Segoe UI" panose="020B0502040204020203" pitchFamily="34" charset="0"/>
                <a:cs typeface="Segoe UI" panose="020B0502040204020203" pitchFamily="34" charset="0"/>
              </a:rPr>
              <a:t>FERPA no tiene un estándar explícito sobre cómo proteger la información ya que es una ley de privacidad y no de seguridad de la información.</a:t>
            </a:r>
            <a:endParaRPr lang="es-ES_tradnl" sz="2600" b="1" dirty="0">
              <a:latin typeface="Segoe UI" panose="020B0502040204020203" pitchFamily="34" charset="0"/>
              <a:cs typeface="Segoe UI" panose="020B0502040204020203" pitchFamily="34" charset="0"/>
            </a:endParaRPr>
          </a:p>
          <a:p>
            <a:pPr marL="228600" indent="-228600">
              <a:buFont typeface="Arial" panose="020B0604020202020204" pitchFamily="34" charset="0"/>
              <a:buChar char="•"/>
            </a:pPr>
            <a:r>
              <a:rPr lang="es-ES" sz="2600" dirty="0">
                <a:latin typeface="Segoe UI" panose="020B0502040204020203" pitchFamily="34" charset="0"/>
                <a:cs typeface="Segoe UI" panose="020B0502040204020203" pitchFamily="34" charset="0"/>
              </a:rPr>
              <a:t>Hay formas de asegurar la PII en los registros educativos transmitidos por correo electrónico, incluido cifrar archivos.</a:t>
            </a:r>
            <a:endParaRPr lang="es-ES_tradnl" sz="2600" b="1" dirty="0">
              <a:latin typeface="Segoe UI" panose="020B0502040204020203" pitchFamily="34" charset="0"/>
              <a:cs typeface="Segoe UI" panose="020B0502040204020203" pitchFamily="34" charset="0"/>
            </a:endParaRPr>
          </a:p>
          <a:p>
            <a:pPr marL="228600" indent="-228600">
              <a:buFont typeface="Arial" panose="020B0604020202020204" pitchFamily="34" charset="0"/>
              <a:buChar char="•"/>
            </a:pPr>
            <a:r>
              <a:rPr lang="es-ES" sz="2600" dirty="0">
                <a:latin typeface="Segoe UI" panose="020B0502040204020203" pitchFamily="34" charset="0"/>
                <a:cs typeface="Segoe UI" panose="020B0502040204020203" pitchFamily="34" charset="0"/>
              </a:rPr>
              <a:t>Otras formas seguras de compartir archivos incluyen el Protocolo seguro de transferencia de archivos (SFTP).</a:t>
            </a:r>
            <a:endParaRPr lang="es-ES_tradnl" sz="2600" b="1" dirty="0">
              <a:latin typeface="Segoe UI" panose="020B0502040204020203" pitchFamily="34" charset="0"/>
              <a:cs typeface="Segoe UI" panose="020B0502040204020203" pitchFamily="34" charset="0"/>
            </a:endParaRPr>
          </a:p>
          <a:p>
            <a:pPr marL="228600" indent="-228600">
              <a:buFont typeface="Arial" panose="020B0604020202020204" pitchFamily="34" charset="0"/>
              <a:buChar char="•"/>
            </a:pPr>
            <a:r>
              <a:rPr lang="es-ES" sz="2600" dirty="0">
                <a:latin typeface="Segoe UI" panose="020B0502040204020203" pitchFamily="34" charset="0"/>
                <a:cs typeface="Segoe UI" panose="020B0502040204020203" pitchFamily="34" charset="0"/>
              </a:rPr>
              <a:t>Este video de PTAC, </a:t>
            </a:r>
            <a:r>
              <a:rPr lang="es-ES" sz="2600" u="sng" dirty="0">
                <a:latin typeface="Segoe UI" panose="020B0502040204020203" pitchFamily="34" charset="0"/>
                <a:cs typeface="Segoe UI" panose="020B0502040204020203" pitchFamily="34" charset="0"/>
                <a:hlinkClick r:id="rId2"/>
              </a:rPr>
              <a:t>Correo electrónico y Privacidad del estudiante</a:t>
            </a:r>
            <a:r>
              <a:rPr lang="es-ES" sz="2600" dirty="0">
                <a:latin typeface="Segoe UI" panose="020B0502040204020203" pitchFamily="34" charset="0"/>
                <a:cs typeface="Segoe UI" panose="020B0502040204020203" pitchFamily="34" charset="0"/>
              </a:rPr>
              <a:t>, identifica varias buenas prácticas de seguridad.</a:t>
            </a:r>
            <a:endParaRPr lang="es-ES_tradnl" sz="2600" b="1" dirty="0">
              <a:latin typeface="Segoe UI" panose="020B0502040204020203" pitchFamily="34" charset="0"/>
              <a:cs typeface="Segoe UI" panose="020B0502040204020203" pitchFamily="34" charset="0"/>
            </a:endParaRPr>
          </a:p>
          <a:p>
            <a:pPr marL="12065" marR="5080">
              <a:lnSpc>
                <a:spcPts val="2810"/>
              </a:lnSpc>
              <a:spcBef>
                <a:spcPts val="1000"/>
              </a:spcBef>
              <a:buClr>
                <a:srgbClr val="1F4497"/>
              </a:buClr>
              <a:tabLst>
                <a:tab pos="241300" algn="l"/>
              </a:tabLst>
            </a:pPr>
            <a:endParaRPr sz="2600" dirty="0">
              <a:latin typeface="Segoe UI" panose="020B0502040204020203" pitchFamily="34" charset="0"/>
              <a:cs typeface="Segoe UI" panose="020B0502040204020203"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710406"/>
            <a:ext cx="4550410" cy="550792"/>
          </a:xfrm>
          <a:prstGeom prst="rect">
            <a:avLst/>
          </a:prstGeom>
        </p:spPr>
        <p:txBody>
          <a:bodyPr vert="horz" wrap="square" lIns="0" tIns="12065" rIns="0" bIns="0" rtlCol="0">
            <a:spAutoFit/>
          </a:bodyPr>
          <a:lstStyle/>
          <a:p>
            <a:r>
              <a:rPr lang="es-ES" dirty="0"/>
              <a:t>ESCENARIO #10</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38</a:t>
            </a:fld>
            <a:endParaRPr spc="-5" dirty="0"/>
          </a:p>
        </p:txBody>
      </p:sp>
      <p:sp>
        <p:nvSpPr>
          <p:cNvPr id="5" name="object 5"/>
          <p:cNvSpPr txBox="1">
            <a:spLocks noGrp="1"/>
          </p:cNvSpPr>
          <p:nvPr>
            <p:ph type="ftr" sz="quarter" idx="5"/>
          </p:nvPr>
        </p:nvSpPr>
        <p:spPr>
          <a:xfrm>
            <a:off x="1295400" y="6488425"/>
            <a:ext cx="678179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848738"/>
            <a:ext cx="7705090" cy="3067250"/>
          </a:xfrm>
          <a:prstGeom prst="rect">
            <a:avLst/>
          </a:prstGeom>
        </p:spPr>
        <p:txBody>
          <a:bodyPr vert="horz" wrap="square" lIns="0" tIns="12700" rIns="0" bIns="0" rtlCol="0">
            <a:spAutoFit/>
          </a:bodyPr>
          <a:lstStyle/>
          <a:p>
            <a:pPr marL="285750" indent="-285750">
              <a:lnSpc>
                <a:spcPct val="120000"/>
              </a:lnSpc>
              <a:buFont typeface="Arial" panose="020B0604020202020204" pitchFamily="34" charset="0"/>
              <a:buChar char="•"/>
            </a:pPr>
            <a:r>
              <a:rPr lang="es-ES_tradnl" sz="2800" dirty="0">
                <a:latin typeface="Segoe UI" panose="020B0502040204020203" pitchFamily="34" charset="0"/>
                <a:cs typeface="Segoe UI" panose="020B0502040204020203" pitchFamily="34" charset="0"/>
              </a:rPr>
              <a:t>Según FERPA, ¿puede la escuela o el distrito escolar decirle a los padres de otros estudiantes que un alumno tiene COVID-19 pero que ha estado ausente de la escuela durante todo el período de posible contagio, y sin la escuela divulgar el nombre?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457200"/>
            <a:ext cx="7217410" cy="550792"/>
          </a:xfrm>
          <a:prstGeom prst="rect">
            <a:avLst/>
          </a:prstGeom>
        </p:spPr>
        <p:txBody>
          <a:bodyPr vert="horz" wrap="square" lIns="0" tIns="12065" rIns="0" bIns="0" rtlCol="0">
            <a:spAutoFit/>
          </a:bodyPr>
          <a:lstStyle/>
          <a:p>
            <a:pPr marL="12700">
              <a:lnSpc>
                <a:spcPct val="100000"/>
              </a:lnSpc>
              <a:spcBef>
                <a:spcPts val="95"/>
              </a:spcBef>
            </a:pPr>
            <a:r>
              <a:rPr lang="es-ES" dirty="0"/>
              <a:t>ESCENARIO #10 – PUNTOS CLAVE</a:t>
            </a:r>
            <a:endParaRPr lang="es-ES_tradnl" spc="-114" noProof="0"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39</a:t>
            </a:fld>
            <a:endParaRPr spc="-5" dirty="0"/>
          </a:p>
        </p:txBody>
      </p:sp>
      <p:sp>
        <p:nvSpPr>
          <p:cNvPr id="5" name="object 5"/>
          <p:cNvSpPr txBox="1">
            <a:spLocks noGrp="1"/>
          </p:cNvSpPr>
          <p:nvPr>
            <p:ph type="ftr" sz="quarter" idx="5"/>
          </p:nvPr>
        </p:nvSpPr>
        <p:spPr>
          <a:xfrm>
            <a:off x="1219200" y="6505604"/>
            <a:ext cx="685799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066800"/>
            <a:ext cx="7721600" cy="4999510"/>
          </a:xfrm>
          <a:prstGeom prst="rect">
            <a:avLst/>
          </a:prstGeom>
        </p:spPr>
        <p:txBody>
          <a:bodyPr vert="horz" wrap="square" lIns="0" tIns="50165" rIns="0" bIns="0" rtlCol="0">
            <a:spAutoFit/>
          </a:bodyPr>
          <a:lstStyle/>
          <a:p>
            <a:pPr marL="342900" indent="-342900">
              <a:lnSpc>
                <a:spcPct val="110000"/>
              </a:lnSpc>
              <a:buFont typeface="Arial" panose="020B0604020202020204" pitchFamily="34" charset="0"/>
              <a:buChar char="•"/>
            </a:pPr>
            <a:r>
              <a:rPr lang="es-ES" sz="2100" dirty="0">
                <a:latin typeface="Segoe UI" panose="020B0502040204020203" pitchFamily="34" charset="0"/>
                <a:cs typeface="Segoe UI" panose="020B0502040204020203" pitchFamily="34" charset="0"/>
              </a:rPr>
              <a:t>Depende, pero generalmente sí, pero solo si esa información está en forma de identificación no personal.</a:t>
            </a:r>
            <a:endParaRPr lang="es-ES_tradnl" sz="2100" b="1" dirty="0">
              <a:latin typeface="Segoe UI" panose="020B0502040204020203" pitchFamily="34" charset="0"/>
              <a:cs typeface="Segoe UI" panose="020B0502040204020203" pitchFamily="34" charset="0"/>
            </a:endParaRPr>
          </a:p>
          <a:p>
            <a:pPr marL="342900" indent="-342900">
              <a:lnSpc>
                <a:spcPct val="110000"/>
              </a:lnSpc>
              <a:buFont typeface="Arial" panose="020B0604020202020204" pitchFamily="34" charset="0"/>
              <a:buChar char="•"/>
            </a:pPr>
            <a:r>
              <a:rPr lang="es-ES" sz="2100" dirty="0">
                <a:latin typeface="Segoe UI" panose="020B0502040204020203" pitchFamily="34" charset="0"/>
                <a:cs typeface="Segoe UI" panose="020B0502040204020203" pitchFamily="34" charset="0"/>
              </a:rPr>
              <a:t>La agencia o institución educativa debe determinar razonablemente que la identidad de un estudiante no es personalmente identificable, ya sea a través de comunicados únicos o múltiples, y teniendo en cuenta otra información razonablemente disponible. </a:t>
            </a:r>
            <a:r>
              <a:rPr lang="es-ES" sz="2100" i="1" dirty="0">
                <a:latin typeface="Segoe UI" panose="020B0502040204020203" pitchFamily="34" charset="0"/>
                <a:cs typeface="Segoe UI" panose="020B0502040204020203" pitchFamily="34" charset="0"/>
              </a:rPr>
              <a:t>Ver</a:t>
            </a:r>
            <a:r>
              <a:rPr lang="es-ES" sz="2100" dirty="0">
                <a:latin typeface="Segoe UI" panose="020B0502040204020203" pitchFamily="34" charset="0"/>
                <a:cs typeface="Segoe UI" panose="020B0502040204020203" pitchFamily="34" charset="0"/>
              </a:rPr>
              <a:t> 34 C.F.R. § 99.31 (b)(1). Si una agencia o institución educativa divulga información estudiantil que es de identificación no personal, entonces el consentimiento de los padres o estudiantes emancipados, generalmente no es necesario bajo FERPA.</a:t>
            </a:r>
            <a:endParaRPr lang="es-ES_tradnl" sz="2100" b="1" dirty="0">
              <a:latin typeface="Segoe UI" panose="020B0502040204020203" pitchFamily="34" charset="0"/>
              <a:cs typeface="Segoe UI" panose="020B0502040204020203" pitchFamily="34" charset="0"/>
            </a:endParaRPr>
          </a:p>
          <a:p>
            <a:pPr marL="342900" indent="-342900">
              <a:lnSpc>
                <a:spcPct val="110000"/>
              </a:lnSpc>
              <a:buFont typeface="Arial" panose="020B0604020202020204" pitchFamily="34" charset="0"/>
              <a:buChar char="•"/>
            </a:pPr>
            <a:r>
              <a:rPr lang="es-ES" sz="2100" dirty="0">
                <a:latin typeface="Segoe UI" panose="020B0502040204020203" pitchFamily="34" charset="0"/>
                <a:cs typeface="Segoe UI" panose="020B0502040204020203" pitchFamily="34" charset="0"/>
              </a:rPr>
              <a:t>Consulte las preguntas relacionadas en </a:t>
            </a:r>
            <a:r>
              <a:rPr lang="es-ES" sz="2100" u="sng" dirty="0">
                <a:latin typeface="Segoe UI" panose="020B0502040204020203" pitchFamily="34" charset="0"/>
                <a:cs typeface="Segoe UI" panose="020B0502040204020203" pitchFamily="34" charset="0"/>
                <a:hlinkClick r:id="rId2"/>
              </a:rPr>
              <a:t>FERPA y las Preguntas frecuentes sobre la enfermedad de coronavirus 2019 (COVID-19)</a:t>
            </a:r>
            <a:r>
              <a:rPr lang="es-ES" sz="2100" dirty="0">
                <a:latin typeface="Segoe UI" panose="020B0502040204020203" pitchFamily="34" charset="0"/>
                <a:cs typeface="Segoe UI" panose="020B0502040204020203"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710406"/>
            <a:ext cx="3500120" cy="1089401"/>
          </a:xfrm>
          <a:prstGeom prst="rect">
            <a:avLst/>
          </a:prstGeom>
        </p:spPr>
        <p:txBody>
          <a:bodyPr vert="horz" wrap="square" lIns="0" tIns="12065" rIns="0" bIns="0" rtlCol="0">
            <a:spAutoFit/>
          </a:bodyPr>
          <a:lstStyle/>
          <a:p>
            <a:pPr marL="12700">
              <a:spcBef>
                <a:spcPts val="95"/>
              </a:spcBef>
            </a:pPr>
            <a:r>
              <a:rPr lang="es-ES" dirty="0"/>
              <a:t>¿QUÉ ES FERPA?</a:t>
            </a:r>
            <a:br>
              <a:rPr lang="es-ES_tradnl" dirty="0"/>
            </a:br>
            <a:endParaRPr lang="es-ES_tradnl" spc="-45" noProof="0"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4</a:t>
            </a:fld>
            <a:endParaRPr spc="-5" dirty="0"/>
          </a:p>
        </p:txBody>
      </p:sp>
      <p:sp>
        <p:nvSpPr>
          <p:cNvPr id="5" name="object 5"/>
          <p:cNvSpPr txBox="1">
            <a:spLocks noGrp="1"/>
          </p:cNvSpPr>
          <p:nvPr>
            <p:ph type="ftr" sz="quarter" idx="5"/>
          </p:nvPr>
        </p:nvSpPr>
        <p:spPr>
          <a:xfrm>
            <a:off x="1035717" y="6505604"/>
            <a:ext cx="7010400" cy="241732"/>
          </a:xfrm>
          <a:prstGeom prst="rect">
            <a:avLst/>
          </a:prstGeom>
        </p:spPr>
        <p:txBody>
          <a:bodyPr vert="horz" wrap="square" lIns="0" tIns="26034" rIns="0" bIns="0" rtlCol="0">
            <a:spAutoFit/>
          </a:bodyPr>
          <a:lstStyle/>
          <a:p>
            <a:pPr marR="5080" algn="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681705" y="1318513"/>
            <a:ext cx="7718425" cy="4825424"/>
          </a:xfrm>
          <a:prstGeom prst="rect">
            <a:avLst/>
          </a:prstGeom>
        </p:spPr>
        <p:txBody>
          <a:bodyPr vert="horz" wrap="square" lIns="0" tIns="12700" rIns="0" bIns="0" rtlCol="0">
            <a:spAutoFit/>
          </a:bodyPr>
          <a:lstStyle/>
          <a:p>
            <a:pPr marL="342900" indent="-342900">
              <a:lnSpc>
                <a:spcPct val="110000"/>
              </a:lnSpc>
              <a:buFont typeface="Arial" panose="020B0604020202020204" pitchFamily="34" charset="0"/>
              <a:buChar char="•"/>
            </a:pPr>
            <a:r>
              <a:rPr lang="es-ES" sz="2400" dirty="0"/>
              <a:t>Es una ley federal de privacidad que se aplica a las agencias e instituciones educativas y a los programas financiados por el Departamento de Educación de EE.UU.</a:t>
            </a:r>
            <a:endParaRPr lang="es-ES_tradnl" sz="2400" dirty="0"/>
          </a:p>
          <a:p>
            <a:pPr marL="342900" indent="-342900">
              <a:lnSpc>
                <a:spcPct val="110000"/>
              </a:lnSpc>
              <a:buFont typeface="Arial" panose="020B0604020202020204" pitchFamily="34" charset="0"/>
              <a:buChar char="•"/>
            </a:pPr>
            <a:r>
              <a:rPr lang="es-ES" sz="2400" dirty="0"/>
              <a:t>Da a los padres y estudiantes calificados* el derecho de:</a:t>
            </a:r>
            <a:endParaRPr lang="es-ES_tradnl" sz="2400" dirty="0"/>
          </a:p>
          <a:p>
            <a:pPr marL="800100" lvl="1" indent="-342900">
              <a:lnSpc>
                <a:spcPct val="110000"/>
              </a:lnSpc>
              <a:buFont typeface="Arial" panose="020B0604020202020204" pitchFamily="34" charset="0"/>
              <a:buChar char="•"/>
            </a:pPr>
            <a:r>
              <a:rPr lang="es-ES" sz="2400" dirty="0"/>
              <a:t>Acceder a los registros educativos y pedir la modificación de estos;</a:t>
            </a:r>
            <a:endParaRPr lang="es-ES_tradnl" sz="2400" dirty="0"/>
          </a:p>
          <a:p>
            <a:pPr marL="800100" lvl="1" indent="-342900">
              <a:lnSpc>
                <a:spcPct val="110000"/>
              </a:lnSpc>
              <a:buFont typeface="Arial" panose="020B0604020202020204" pitchFamily="34" charset="0"/>
              <a:buChar char="•"/>
            </a:pPr>
            <a:r>
              <a:rPr lang="es-ES" sz="2400" dirty="0"/>
              <a:t>Requerir su consentimiento para la divulgación de información de identificación personal (PII) de los registros educativos, a menos que se aplique una excepción FERPA; y</a:t>
            </a:r>
            <a:endParaRPr lang="es-ES_tradnl" sz="2400" dirty="0"/>
          </a:p>
          <a:p>
            <a:pPr marL="800100" lvl="1" indent="-342900">
              <a:lnSpc>
                <a:spcPct val="110000"/>
              </a:lnSpc>
              <a:spcAft>
                <a:spcPts val="1200"/>
              </a:spcAft>
              <a:buFont typeface="Arial" panose="020B0604020202020204" pitchFamily="34" charset="0"/>
              <a:buChar char="•"/>
            </a:pPr>
            <a:r>
              <a:rPr lang="es-ES" sz="2400" dirty="0"/>
              <a:t>Presentar una queja de FERPA</a:t>
            </a:r>
            <a:endParaRPr lang="es-ES_tradnl" sz="2400" dirty="0"/>
          </a:p>
          <a:p>
            <a:r>
              <a:rPr lang="es-ES" sz="1400" dirty="0"/>
              <a:t>* Un estudiante calificado es mayor de 18 años o está matriculado en una institución postsecundaria.</a:t>
            </a:r>
            <a:endParaRPr lang="es-ES_tradnl"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470376"/>
            <a:ext cx="7979410" cy="1089401"/>
          </a:xfrm>
          <a:prstGeom prst="rect">
            <a:avLst/>
          </a:prstGeom>
        </p:spPr>
        <p:txBody>
          <a:bodyPr vert="horz" wrap="square" lIns="0" tIns="12065" rIns="0" bIns="0" rtlCol="0">
            <a:spAutoFit/>
          </a:bodyPr>
          <a:lstStyle/>
          <a:p>
            <a:r>
              <a:rPr lang="es-ES" dirty="0"/>
              <a:t>PRIVACIDAD Y SEGURIDAD  </a:t>
            </a:r>
            <a:br>
              <a:rPr lang="es-ES_tradnl" dirty="0"/>
            </a:br>
            <a:r>
              <a:rPr lang="es-ES" dirty="0"/>
              <a:t>5 COSAS CLAVE PARA CONSIDERAR</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40</a:t>
            </a:fld>
            <a:endParaRPr spc="-5" dirty="0"/>
          </a:p>
        </p:txBody>
      </p:sp>
      <p:sp>
        <p:nvSpPr>
          <p:cNvPr id="5" name="object 5"/>
          <p:cNvSpPr txBox="1">
            <a:spLocks noGrp="1"/>
          </p:cNvSpPr>
          <p:nvPr>
            <p:ph type="ftr" sz="quarter" idx="5"/>
          </p:nvPr>
        </p:nvSpPr>
        <p:spPr>
          <a:xfrm>
            <a:off x="1143000" y="6495660"/>
            <a:ext cx="70866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676400"/>
            <a:ext cx="7270115" cy="4346703"/>
          </a:xfrm>
          <a:prstGeom prst="rect">
            <a:avLst/>
          </a:prstGeom>
        </p:spPr>
        <p:txBody>
          <a:bodyPr vert="horz" wrap="square" lIns="0" tIns="12065" rIns="0" bIns="0" rtlCol="0">
            <a:spAutoFit/>
          </a:bodyPr>
          <a:lstStyle/>
          <a:p>
            <a:pPr marL="514350" lvl="0" indent="-514350">
              <a:spcAft>
                <a:spcPts val="2600"/>
              </a:spcAft>
              <a:buFont typeface="+mj-lt"/>
              <a:buAutoNum type="arabicPeriod"/>
            </a:pPr>
            <a:r>
              <a:rPr lang="es-ES" sz="2600" b="1" dirty="0">
                <a:latin typeface="Segoe UI" panose="020B0502040204020203" pitchFamily="34" charset="0"/>
                <a:cs typeface="Segoe UI" panose="020B0502040204020203" pitchFamily="34" charset="0"/>
              </a:rPr>
              <a:t>Vea lo que su escuela o distrito ya usa</a:t>
            </a:r>
            <a:r>
              <a:rPr lang="es-ES" sz="2600" dirty="0">
                <a:latin typeface="Segoe UI" panose="020B0502040204020203" pitchFamily="34" charset="0"/>
                <a:cs typeface="Segoe UI" panose="020B0502040204020203" pitchFamily="34" charset="0"/>
              </a:rPr>
              <a:t>: Revise primero sus prácticas actuales ya que muchas plataformas educativas se pueden adaptar al aprendizaje a distancia.</a:t>
            </a:r>
          </a:p>
          <a:p>
            <a:pPr marL="514350" lvl="0" indent="-514350">
              <a:buFont typeface="+mj-lt"/>
              <a:buAutoNum type="arabicPeriod"/>
            </a:pPr>
            <a:r>
              <a:rPr lang="es-ES" sz="2600" b="1" dirty="0">
                <a:latin typeface="Segoe UI" panose="020B0502040204020203" pitchFamily="34" charset="0"/>
                <a:cs typeface="Segoe UI" panose="020B0502040204020203" pitchFamily="34" charset="0"/>
              </a:rPr>
              <a:t>Evaluar opciones</a:t>
            </a:r>
            <a:r>
              <a:rPr lang="es-ES" sz="2600" dirty="0">
                <a:latin typeface="Segoe UI" panose="020B0502040204020203" pitchFamily="34" charset="0"/>
                <a:cs typeface="Segoe UI" panose="020B0502040204020203" pitchFamily="34" charset="0"/>
              </a:rPr>
              <a:t>: Al evaluar y elegir herramientas tecnológicas, colabore con sus abogados y asesores de seguridad informática para examinar posibles soluciones compatibles con los requisitos de FERPA utilizando un análisis basado en el riesgo.</a:t>
            </a:r>
            <a:endParaRPr lang="es-ES_tradnl" sz="2600" dirty="0">
              <a:latin typeface="Segoe UI" panose="020B0502040204020203" pitchFamily="34" charset="0"/>
              <a:cs typeface="Segoe UI" panose="020B0502040204020203"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304800"/>
            <a:ext cx="7750810" cy="1551066"/>
          </a:xfrm>
          <a:prstGeom prst="rect">
            <a:avLst/>
          </a:prstGeom>
        </p:spPr>
        <p:txBody>
          <a:bodyPr vert="horz" wrap="square" lIns="0" tIns="12065" rIns="0" bIns="0" rtlCol="0">
            <a:spAutoFit/>
          </a:bodyPr>
          <a:lstStyle/>
          <a:p>
            <a:pPr marL="12700">
              <a:lnSpc>
                <a:spcPts val="3990"/>
              </a:lnSpc>
              <a:spcBef>
                <a:spcPts val="95"/>
              </a:spcBef>
            </a:pPr>
            <a:r>
              <a:rPr lang="es-ES" dirty="0"/>
              <a:t>PRIVACIDAD Y SEGURIDAD  </a:t>
            </a:r>
            <a:br>
              <a:rPr lang="es-ES_tradnl" dirty="0"/>
            </a:br>
            <a:r>
              <a:rPr lang="es-ES" dirty="0"/>
              <a:t>5 COSAS CLAVE PARA CONSIDERAR </a:t>
            </a:r>
            <a:r>
              <a:rPr lang="es-ES" dirty="0">
                <a:solidFill>
                  <a:schemeClr val="bg1"/>
                </a:solidFill>
              </a:rPr>
              <a:t>(a) </a:t>
            </a:r>
            <a:endParaRPr lang="es-ES_tradnl" spc="-10" noProof="0"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41</a:t>
            </a:fld>
            <a:endParaRPr spc="-5" dirty="0"/>
          </a:p>
        </p:txBody>
      </p:sp>
      <p:sp>
        <p:nvSpPr>
          <p:cNvPr id="5" name="object 5"/>
          <p:cNvSpPr txBox="1">
            <a:spLocks noGrp="1"/>
          </p:cNvSpPr>
          <p:nvPr>
            <p:ph type="ftr" sz="quarter" idx="5"/>
          </p:nvPr>
        </p:nvSpPr>
        <p:spPr>
          <a:xfrm>
            <a:off x="990600" y="6516610"/>
            <a:ext cx="723899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383540" y="1371600"/>
            <a:ext cx="8176895" cy="5024004"/>
          </a:xfrm>
          <a:prstGeom prst="rect">
            <a:avLst/>
          </a:prstGeom>
        </p:spPr>
        <p:txBody>
          <a:bodyPr vert="horz" wrap="square" lIns="0" tIns="12065" rIns="0" bIns="0" rtlCol="0">
            <a:spAutoFit/>
          </a:bodyPr>
          <a:lstStyle/>
          <a:p>
            <a:pPr marL="514350" lvl="0" indent="-514350">
              <a:lnSpc>
                <a:spcPct val="105000"/>
              </a:lnSpc>
              <a:buFont typeface="+mj-lt"/>
              <a:buAutoNum type="arabicPeriod" startAt="3"/>
            </a:pPr>
            <a:r>
              <a:rPr lang="es-ES" sz="2600" b="1" dirty="0">
                <a:latin typeface="Segoe UI" panose="020B0502040204020203" pitchFamily="34" charset="0"/>
                <a:cs typeface="Segoe UI" panose="020B0502040204020203" pitchFamily="34" charset="0"/>
              </a:rPr>
              <a:t>Considere:</a:t>
            </a:r>
            <a:r>
              <a:rPr lang="es-ES" sz="2600" dirty="0">
                <a:latin typeface="Segoe UI" panose="020B0502040204020203" pitchFamily="34" charset="0"/>
                <a:cs typeface="Segoe UI" panose="020B0502040204020203" pitchFamily="34" charset="0"/>
              </a:rPr>
              <a:t> Productos que aplican buenas prácticas como el cifrado de archivos, autenticación de identidad y una declaración y términos de servicio que expliquen cómo cumplen con FERPA los proveedores que usan el PII de los registros educativos.</a:t>
            </a:r>
            <a:endParaRPr lang="es-ES_tradnl" sz="2600" dirty="0">
              <a:latin typeface="Segoe UI" panose="020B0502040204020203" pitchFamily="34" charset="0"/>
              <a:cs typeface="Segoe UI" panose="020B0502040204020203" pitchFamily="34" charset="0"/>
            </a:endParaRPr>
          </a:p>
          <a:p>
            <a:pPr marL="514350" lvl="0" indent="-514350">
              <a:lnSpc>
                <a:spcPct val="105000"/>
              </a:lnSpc>
              <a:buFont typeface="+mj-lt"/>
              <a:buAutoNum type="arabicPeriod" startAt="3"/>
            </a:pPr>
            <a:r>
              <a:rPr lang="es-ES" sz="2600" b="1" dirty="0">
                <a:latin typeface="Segoe UI" panose="020B0502040204020203" pitchFamily="34" charset="0"/>
                <a:cs typeface="Segoe UI" panose="020B0502040204020203" pitchFamily="34" charset="0"/>
              </a:rPr>
              <a:t>Comunicación:</a:t>
            </a:r>
            <a:r>
              <a:rPr lang="es-ES" sz="2600" dirty="0">
                <a:latin typeface="Segoe UI" panose="020B0502040204020203" pitchFamily="34" charset="0"/>
                <a:cs typeface="Segoe UI" panose="020B0502040204020203" pitchFamily="34" charset="0"/>
              </a:rPr>
              <a:t> Sea transparente con los padres, los alumnos y la comunidad escolar.</a:t>
            </a:r>
            <a:endParaRPr lang="es-ES_tradnl" sz="2600" dirty="0">
              <a:latin typeface="Segoe UI" panose="020B0502040204020203" pitchFamily="34" charset="0"/>
              <a:cs typeface="Segoe UI" panose="020B0502040204020203" pitchFamily="34" charset="0"/>
            </a:endParaRPr>
          </a:p>
          <a:p>
            <a:pPr marL="514350" lvl="0" indent="-514350">
              <a:lnSpc>
                <a:spcPct val="105000"/>
              </a:lnSpc>
              <a:buFont typeface="+mj-lt"/>
              <a:buAutoNum type="arabicPeriod" startAt="3"/>
            </a:pPr>
            <a:r>
              <a:rPr lang="es-ES" sz="2600" b="1" dirty="0">
                <a:latin typeface="Segoe UI" panose="020B0502040204020203" pitchFamily="34" charset="0"/>
                <a:cs typeface="Segoe UI" panose="020B0502040204020203" pitchFamily="34" charset="0"/>
              </a:rPr>
              <a:t>Pida ayuda: </a:t>
            </a:r>
            <a:r>
              <a:rPr lang="es-ES" sz="2600" dirty="0">
                <a:latin typeface="Segoe UI" panose="020B0502040204020203" pitchFamily="34" charset="0"/>
                <a:cs typeface="Segoe UI" panose="020B0502040204020203" pitchFamily="34" charset="0"/>
              </a:rPr>
              <a:t>Consulte y hágale preguntas a sus abogados, especialistas en seguridad informática y colegas. SPPO y PTAC también pueden proporcionar asistencia técnica sobre FERPA.</a:t>
            </a:r>
            <a:endParaRPr lang="es-ES_tradnl" sz="2600" dirty="0">
              <a:latin typeface="Segoe UI" panose="020B0502040204020203" pitchFamily="34" charset="0"/>
              <a:cs typeface="Segoe UI" panose="020B0502040204020203"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609600"/>
            <a:ext cx="7598410" cy="1090042"/>
          </a:xfrm>
          <a:prstGeom prst="rect">
            <a:avLst/>
          </a:prstGeom>
        </p:spPr>
        <p:txBody>
          <a:bodyPr vert="horz" wrap="square" lIns="0" tIns="12700" rIns="0" bIns="0" rtlCol="0">
            <a:spAutoFit/>
          </a:bodyPr>
          <a:lstStyle/>
          <a:p>
            <a:r>
              <a:rPr lang="es-ES" dirty="0"/>
              <a:t>RECURSOS COVID-19 de las agencias federales</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42</a:t>
            </a:fld>
            <a:endParaRPr spc="-5" dirty="0"/>
          </a:p>
        </p:txBody>
      </p:sp>
      <p:sp>
        <p:nvSpPr>
          <p:cNvPr id="5" name="object 5"/>
          <p:cNvSpPr txBox="1">
            <a:spLocks noGrp="1"/>
          </p:cNvSpPr>
          <p:nvPr>
            <p:ph type="ftr" sz="quarter" idx="5"/>
          </p:nvPr>
        </p:nvSpPr>
        <p:spPr>
          <a:xfrm>
            <a:off x="869315" y="6515548"/>
            <a:ext cx="740537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674545"/>
            <a:ext cx="7405370" cy="3550972"/>
          </a:xfrm>
          <a:prstGeom prst="rect">
            <a:avLst/>
          </a:prstGeom>
        </p:spPr>
        <p:txBody>
          <a:bodyPr vert="horz" wrap="square" lIns="0" tIns="224790" rIns="0" bIns="0" rtlCol="0">
            <a:spAutoFit/>
          </a:bodyPr>
          <a:lstStyle/>
          <a:p>
            <a:pPr marL="285750" indent="-285750">
              <a:spcAft>
                <a:spcPts val="1200"/>
              </a:spcAft>
              <a:buFont typeface="Arial" panose="020B0604020202020204" pitchFamily="34" charset="0"/>
              <a:buChar char="•"/>
            </a:pPr>
            <a:r>
              <a:rPr lang="es-ES" sz="2800" dirty="0">
                <a:latin typeface="Segoe UI" panose="020B0502040204020203" pitchFamily="34" charset="0"/>
                <a:cs typeface="Segoe UI" panose="020B0502040204020203" pitchFamily="34" charset="0"/>
              </a:rPr>
              <a:t>Recursos de los CDC: </a:t>
            </a:r>
            <a:r>
              <a:rPr lang="es-ES" sz="2800" u="heavy" dirty="0">
                <a:latin typeface="Segoe UI" panose="020B0502040204020203" pitchFamily="34" charset="0"/>
                <a:cs typeface="Segoe UI" panose="020B0502040204020203" pitchFamily="34" charset="0"/>
                <a:hlinkClick r:id="rId2"/>
              </a:rPr>
              <a:t>https://www.coronavirus.gov/</a:t>
            </a:r>
            <a:endParaRPr lang="es-ES_tradnl" sz="2800" dirty="0">
              <a:latin typeface="Segoe UI" panose="020B0502040204020203" pitchFamily="34" charset="0"/>
              <a:cs typeface="Segoe UI" panose="020B0502040204020203" pitchFamily="34" charset="0"/>
            </a:endParaRPr>
          </a:p>
          <a:p>
            <a:pPr marL="285750" indent="-285750">
              <a:spcAft>
                <a:spcPts val="1200"/>
              </a:spcAft>
              <a:buFont typeface="Arial" panose="020B0604020202020204" pitchFamily="34" charset="0"/>
              <a:buChar char="•"/>
            </a:pPr>
            <a:r>
              <a:rPr lang="es-ES" sz="2800" dirty="0">
                <a:latin typeface="Segoe UI" panose="020B0502040204020203" pitchFamily="34" charset="0"/>
                <a:cs typeface="Segoe UI" panose="020B0502040204020203" pitchFamily="34" charset="0"/>
              </a:rPr>
              <a:t>Recursos del Departamento de Educación de EE.UU.: </a:t>
            </a:r>
            <a:r>
              <a:rPr lang="es-ES" sz="2800" u="sng" dirty="0">
                <a:latin typeface="Segoe UI" panose="020B0502040204020203" pitchFamily="34" charset="0"/>
                <a:cs typeface="Segoe UI" panose="020B0502040204020203" pitchFamily="34" charset="0"/>
                <a:hlinkClick r:id="rId3"/>
              </a:rPr>
              <a:t>https://www.ed.gov/coronavirus</a:t>
            </a:r>
            <a:endParaRPr lang="es-ES_tradnl" sz="2800" b="1"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s-ES" sz="2800" dirty="0">
                <a:latin typeface="Segoe UI" panose="020B0502040204020203" pitchFamily="34" charset="0"/>
                <a:cs typeface="Segoe UI" panose="020B0502040204020203" pitchFamily="34" charset="0"/>
              </a:rPr>
              <a:t>Recursos HIPAA del Departamento de Salud y Servicios Humanos de EE.UU.: </a:t>
            </a:r>
            <a:r>
              <a:rPr lang="es-ES" sz="2800" u="heavy" dirty="0">
                <a:latin typeface="Segoe UI" panose="020B0502040204020203" pitchFamily="34" charset="0"/>
                <a:cs typeface="Segoe UI" panose="020B0502040204020203" pitchFamily="34" charset="0"/>
                <a:hlinkClick r:id="rId4"/>
              </a:rPr>
              <a:t>https://www.hhs.gov/hipaa</a:t>
            </a:r>
            <a:endParaRPr lang="es-ES_tradnl" sz="2800" dirty="0">
              <a:latin typeface="Segoe UI" panose="020B0502040204020203" pitchFamily="34" charset="0"/>
              <a:cs typeface="Segoe UI" panose="020B0502040204020203"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753840"/>
            <a:ext cx="7613014" cy="551433"/>
          </a:xfrm>
          <a:prstGeom prst="rect">
            <a:avLst/>
          </a:prstGeom>
        </p:spPr>
        <p:txBody>
          <a:bodyPr vert="horz" wrap="square" lIns="0" tIns="12700" rIns="0" bIns="0" rtlCol="0">
            <a:spAutoFit/>
          </a:bodyPr>
          <a:lstStyle/>
          <a:p>
            <a:r>
              <a:rPr lang="es-ES" dirty="0"/>
              <a:t>RECURSOS DE FERPA Y COVID-19</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43</a:t>
            </a:fld>
            <a:endParaRPr spc="-5" dirty="0"/>
          </a:p>
        </p:txBody>
      </p:sp>
      <p:sp>
        <p:nvSpPr>
          <p:cNvPr id="5" name="object 5"/>
          <p:cNvSpPr txBox="1">
            <a:spLocks noGrp="1"/>
          </p:cNvSpPr>
          <p:nvPr>
            <p:ph type="ftr" sz="quarter" idx="5"/>
          </p:nvPr>
        </p:nvSpPr>
        <p:spPr>
          <a:xfrm>
            <a:off x="1111885" y="6495660"/>
            <a:ext cx="715137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676400"/>
            <a:ext cx="7613015" cy="4101379"/>
          </a:xfrm>
          <a:prstGeom prst="rect">
            <a:avLst/>
          </a:prstGeom>
        </p:spPr>
        <p:txBody>
          <a:bodyPr vert="horz" wrap="square" lIns="0" tIns="12700" rIns="0" bIns="0" rtlCol="0">
            <a:spAutoFit/>
          </a:bodyPr>
          <a:lstStyle/>
          <a:p>
            <a:pPr marL="457200" indent="-457200">
              <a:lnSpc>
                <a:spcPct val="120000"/>
              </a:lnSpc>
              <a:buFont typeface="Arial" panose="020B0604020202020204" pitchFamily="34" charset="0"/>
              <a:buChar char="•"/>
            </a:pPr>
            <a:r>
              <a:rPr lang="es-ES" sz="2800" dirty="0">
                <a:latin typeface="Segoe UI" panose="020B0502040204020203" pitchFamily="34" charset="0"/>
                <a:cs typeface="Segoe UI" panose="020B0502040204020203" pitchFamily="34" charset="0"/>
              </a:rPr>
              <a:t>Las </a:t>
            </a:r>
            <a:r>
              <a:rPr lang="es-ES" sz="2800" u="sng" dirty="0">
                <a:latin typeface="Segoe UI" panose="020B0502040204020203" pitchFamily="34" charset="0"/>
                <a:cs typeface="Segoe UI" panose="020B0502040204020203" pitchFamily="34" charset="0"/>
                <a:hlinkClick r:id="rId2"/>
              </a:rPr>
              <a:t>preguntas frecuentes sobre FERPA y la enfermedad del coronavirus 2019 (COVID-19)</a:t>
            </a:r>
            <a:r>
              <a:rPr lang="es-ES" sz="2800" dirty="0">
                <a:latin typeface="Segoe UI" panose="020B0502040204020203" pitchFamily="34" charset="0"/>
                <a:cs typeface="Segoe UI" panose="020B0502040204020203" pitchFamily="34" charset="0"/>
              </a:rPr>
              <a:t> analizan la excepción de emergencia de salud o seguridad bajo FERPA en el contexto de COVID-19.</a:t>
            </a:r>
            <a:endParaRPr lang="es-ES_tradnl" sz="2800" b="1" dirty="0">
              <a:latin typeface="Segoe UI" panose="020B0502040204020203" pitchFamily="34" charset="0"/>
              <a:cs typeface="Segoe UI" panose="020B0502040204020203" pitchFamily="34" charset="0"/>
            </a:endParaRPr>
          </a:p>
          <a:p>
            <a:pPr marL="457200" indent="-457200">
              <a:lnSpc>
                <a:spcPct val="120000"/>
              </a:lnSpc>
              <a:buFont typeface="Arial" panose="020B0604020202020204" pitchFamily="34" charset="0"/>
              <a:buChar char="•"/>
            </a:pPr>
            <a:r>
              <a:rPr lang="es-ES" sz="2800" u="sng" dirty="0">
                <a:latin typeface="Segoe UI" panose="020B0502040204020203" pitchFamily="34" charset="0"/>
                <a:cs typeface="Segoe UI" panose="020B0502040204020203" pitchFamily="34" charset="0"/>
                <a:hlinkClick r:id="rId3"/>
              </a:rPr>
              <a:t>FERPA y los recursos relacionados con el aprendizaje a distancia</a:t>
            </a:r>
            <a:r>
              <a:rPr lang="es-ES" sz="2800" dirty="0">
                <a:latin typeface="Segoe UI" panose="020B0502040204020203" pitchFamily="34" charset="0"/>
                <a:cs typeface="Segoe UI" panose="020B0502040204020203" pitchFamily="34" charset="0"/>
              </a:rPr>
              <a:t> proporcionan varios recursos útiles de SPPO y PTAC.</a:t>
            </a:r>
            <a:endParaRPr lang="es-ES_tradnl" sz="2800" b="1" dirty="0">
              <a:latin typeface="Segoe UI" panose="020B0502040204020203" pitchFamily="34" charset="0"/>
              <a:cs typeface="Segoe UI" panose="020B0502040204020203"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457200"/>
            <a:ext cx="7693660" cy="1089401"/>
          </a:xfrm>
          <a:prstGeom prst="rect">
            <a:avLst/>
          </a:prstGeom>
        </p:spPr>
        <p:txBody>
          <a:bodyPr vert="horz" wrap="square" lIns="0" tIns="12065" rIns="0" bIns="0" rtlCol="0">
            <a:spAutoFit/>
          </a:bodyPr>
          <a:lstStyle/>
          <a:p>
            <a:r>
              <a:rPr lang="es-ES" dirty="0"/>
              <a:t>RECURSOS GENERALES SOBRE FERPA</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44</a:t>
            </a:fld>
            <a:endParaRPr spc="-5" dirty="0"/>
          </a:p>
        </p:txBody>
      </p:sp>
      <p:sp>
        <p:nvSpPr>
          <p:cNvPr id="5" name="object 5"/>
          <p:cNvSpPr txBox="1">
            <a:spLocks noGrp="1"/>
          </p:cNvSpPr>
          <p:nvPr>
            <p:ph type="ftr" sz="quarter" idx="5"/>
          </p:nvPr>
        </p:nvSpPr>
        <p:spPr>
          <a:xfrm>
            <a:off x="914400" y="6495660"/>
            <a:ext cx="748665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600200"/>
            <a:ext cx="7486650" cy="4575548"/>
          </a:xfrm>
          <a:prstGeom prst="rect">
            <a:avLst/>
          </a:prstGeom>
        </p:spPr>
        <p:txBody>
          <a:bodyPr vert="horz" wrap="square" lIns="0" tIns="137160" rIns="0" bIns="0" rtlCol="0">
            <a:spAutoFit/>
          </a:bodyPr>
          <a:lstStyle/>
          <a:p>
            <a:pPr marL="285750" indent="-285750">
              <a:lnSpc>
                <a:spcPct val="110000"/>
              </a:lnSpc>
              <a:buFont typeface="Arial" panose="020B0604020202020204" pitchFamily="34" charset="0"/>
              <a:buChar char="•"/>
            </a:pPr>
            <a:r>
              <a:rPr lang="es-ES" sz="2400" u="sng" dirty="0">
                <a:latin typeface="Segoe UI" panose="020B0502040204020203" pitchFamily="34" charset="0"/>
                <a:cs typeface="Segoe UI" panose="020B0502040204020203" pitchFamily="34" charset="0"/>
                <a:hlinkClick r:id="rId2"/>
              </a:rPr>
              <a:t>Módulos de capacitación FERPA</a:t>
            </a:r>
            <a:endParaRPr lang="es-ES_tradnl" sz="2400" b="1" dirty="0">
              <a:latin typeface="Segoe UI" panose="020B0502040204020203" pitchFamily="34" charset="0"/>
              <a:cs typeface="Segoe UI" panose="020B0502040204020203" pitchFamily="34" charset="0"/>
            </a:endParaRPr>
          </a:p>
          <a:p>
            <a:pPr marL="742950" lvl="1" indent="-28575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Estos videos proporcionan información básica sobre FERPA.</a:t>
            </a:r>
            <a:endParaRPr lang="es-ES_tradnl" sz="2400" b="1" dirty="0">
              <a:latin typeface="Segoe UI" panose="020B0502040204020203" pitchFamily="34" charset="0"/>
              <a:cs typeface="Segoe UI" panose="020B0502040204020203" pitchFamily="34" charset="0"/>
            </a:endParaRPr>
          </a:p>
          <a:p>
            <a:pPr marL="285750" indent="-285750">
              <a:lnSpc>
                <a:spcPct val="110000"/>
              </a:lnSpc>
              <a:buFont typeface="Arial" panose="020B0604020202020204" pitchFamily="34" charset="0"/>
              <a:buChar char="•"/>
            </a:pPr>
            <a:r>
              <a:rPr lang="es-ES" sz="2400" u="sng" dirty="0">
                <a:latin typeface="Segoe UI" panose="020B0502040204020203" pitchFamily="34" charset="0"/>
                <a:cs typeface="Segoe UI" panose="020B0502040204020203" pitchFamily="34" charset="0"/>
                <a:hlinkClick r:id="rId3"/>
              </a:rPr>
              <a:t>Excepción para funcionarios escolares</a:t>
            </a:r>
            <a:r>
              <a:rPr lang="es-ES" sz="2400" dirty="0">
                <a:latin typeface="Segoe UI" panose="020B0502040204020203" pitchFamily="34" charset="0"/>
                <a:cs typeface="Segoe UI" panose="020B0502040204020203" pitchFamily="34" charset="0"/>
              </a:rPr>
              <a:t>.</a:t>
            </a:r>
            <a:endParaRPr lang="es-ES_tradnl" sz="2400" b="1" dirty="0">
              <a:latin typeface="Segoe UI" panose="020B0502040204020203" pitchFamily="34" charset="0"/>
              <a:cs typeface="Segoe UI" panose="020B0502040204020203" pitchFamily="34" charset="0"/>
            </a:endParaRPr>
          </a:p>
          <a:p>
            <a:pPr marL="800100" lvl="1" indent="-34290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Esto proporciona información adicional sobre la excepción de FERPA para funcionarios escolares.</a:t>
            </a:r>
            <a:endParaRPr lang="es-ES_tradnl" sz="2400" b="1" dirty="0">
              <a:latin typeface="Segoe UI" panose="020B0502040204020203" pitchFamily="34" charset="0"/>
              <a:cs typeface="Segoe UI" panose="020B0502040204020203" pitchFamily="34" charset="0"/>
            </a:endParaRPr>
          </a:p>
          <a:p>
            <a:pPr marL="342900" indent="-342900">
              <a:lnSpc>
                <a:spcPct val="110000"/>
              </a:lnSpc>
              <a:buFont typeface="Arial" panose="020B0604020202020204" pitchFamily="34" charset="0"/>
              <a:buChar char="•"/>
            </a:pPr>
            <a:r>
              <a:rPr lang="es-ES" sz="2400" u="sng" dirty="0">
                <a:latin typeface="Segoe UI" panose="020B0502040204020203" pitchFamily="34" charset="0"/>
                <a:cs typeface="Segoe UI" panose="020B0502040204020203" pitchFamily="34" charset="0"/>
                <a:hlinkClick r:id="rId4"/>
              </a:rPr>
              <a:t>Políticas para usuarios de la Lista de verificación de datos del estudiante</a:t>
            </a:r>
            <a:endParaRPr lang="es-ES_tradnl" sz="2400" b="1" dirty="0">
              <a:latin typeface="Segoe UI" panose="020B0502040204020203" pitchFamily="34" charset="0"/>
              <a:cs typeface="Segoe UI" panose="020B0502040204020203" pitchFamily="34" charset="0"/>
            </a:endParaRPr>
          </a:p>
          <a:p>
            <a:pPr marL="800100" lvl="1" indent="-34290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Brinda consejos a las escuelas y distritos sobre cómo redactar políticas para proteger los datos de los estudiantes.</a:t>
            </a:r>
            <a:r>
              <a:rPr lang="es-ES" sz="2400" b="1" dirty="0">
                <a:latin typeface="Segoe UI" panose="020B0502040204020203" pitchFamily="34" charset="0"/>
                <a:cs typeface="Segoe UI" panose="020B0502040204020203" pitchFamily="34" charset="0"/>
              </a:rPr>
              <a:t> </a:t>
            </a:r>
            <a:endParaRPr lang="es-ES_tradnl" sz="2400" b="1" dirty="0">
              <a:latin typeface="Segoe UI" panose="020B0502040204020203" pitchFamily="34" charset="0"/>
              <a:cs typeface="Segoe UI" panose="020B0502040204020203"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57200"/>
            <a:ext cx="8208010" cy="551433"/>
          </a:xfrm>
          <a:prstGeom prst="rect">
            <a:avLst/>
          </a:prstGeom>
        </p:spPr>
        <p:txBody>
          <a:bodyPr vert="horz" wrap="square" lIns="0" tIns="12700" rIns="0" bIns="0" rtlCol="0">
            <a:spAutoFit/>
          </a:bodyPr>
          <a:lstStyle/>
          <a:p>
            <a:r>
              <a:rPr lang="es-ES" dirty="0"/>
              <a:t>RECURSOS DE APRENDIZAJE VIRTUAL</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45</a:t>
            </a:fld>
            <a:endParaRPr spc="-5" dirty="0"/>
          </a:p>
        </p:txBody>
      </p:sp>
      <p:sp>
        <p:nvSpPr>
          <p:cNvPr id="5" name="object 5"/>
          <p:cNvSpPr txBox="1">
            <a:spLocks noGrp="1"/>
          </p:cNvSpPr>
          <p:nvPr>
            <p:ph type="ftr" sz="quarter" idx="5"/>
          </p:nvPr>
        </p:nvSpPr>
        <p:spPr>
          <a:xfrm>
            <a:off x="990600" y="6495660"/>
            <a:ext cx="740536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143000"/>
            <a:ext cx="7446010" cy="5214248"/>
          </a:xfrm>
          <a:prstGeom prst="rect">
            <a:avLst/>
          </a:prstGeom>
        </p:spPr>
        <p:txBody>
          <a:bodyPr vert="horz" wrap="square" lIns="0" tIns="12700" rIns="0" bIns="0" rtlCol="0">
            <a:spAutoFit/>
          </a:bodyPr>
          <a:lstStyle/>
          <a:p>
            <a:pPr marL="457200" indent="-457200">
              <a:buFont typeface="Arial" panose="020B0604020202020204" pitchFamily="34" charset="0"/>
              <a:buChar char="•"/>
            </a:pPr>
            <a:r>
              <a:rPr lang="es-ES" sz="2600" u="sng" dirty="0">
                <a:hlinkClick r:id="rId2"/>
              </a:rPr>
              <a:t>Protección de la privacidad estudiantil durante el uso de los servicios educativos en línea: Requisitos y buenas prácticas</a:t>
            </a:r>
            <a:endParaRPr lang="es-ES_tradnl" sz="2600" dirty="0"/>
          </a:p>
          <a:p>
            <a:pPr marL="914400" lvl="1" indent="-457200">
              <a:buFont typeface="Arial" panose="020B0604020202020204" pitchFamily="34" charset="0"/>
              <a:buChar char="•"/>
            </a:pPr>
            <a:r>
              <a:rPr lang="es-ES" sz="2600" dirty="0"/>
              <a:t>Este recurso identifica las excepciones aplicables bajo FERPA, incluida la excepción para funcionarios escolares, también incluye las buenas prácticas para salvaguardar los registros educativos de los estudiantes bajo FERPA.</a:t>
            </a:r>
            <a:endParaRPr lang="es-ES_tradnl" sz="2600" dirty="0"/>
          </a:p>
          <a:p>
            <a:pPr marL="457200" indent="-457200">
              <a:buFont typeface="Arial" panose="020B0604020202020204" pitchFamily="34" charset="0"/>
              <a:buChar char="•"/>
            </a:pPr>
            <a:r>
              <a:rPr lang="es-ES" sz="2600" u="sng">
                <a:hlinkClick r:id="rId2"/>
              </a:rPr>
              <a:t>Protección </a:t>
            </a:r>
            <a:r>
              <a:rPr lang="es-ES" sz="2600" u="sng" dirty="0">
                <a:hlinkClick r:id="rId2"/>
              </a:rPr>
              <a:t>de la privacidad de los estudiantes durante el uso de los servicios educativos en línea: Términos ejemplares de servicio</a:t>
            </a:r>
            <a:endParaRPr lang="es-ES_tradnl" sz="2600" dirty="0"/>
          </a:p>
          <a:p>
            <a:pPr marL="914400" lvl="1" indent="-457200">
              <a:buFont typeface="Arial" panose="020B0604020202020204" pitchFamily="34" charset="0"/>
              <a:buChar char="•"/>
            </a:pPr>
            <a:r>
              <a:rPr lang="es-ES" sz="2600" dirty="0"/>
              <a:t>Esta lista ayuda a evaluar las aplicaciones educativas en línea.</a:t>
            </a:r>
            <a:endParaRPr lang="es-ES_tradnl" sz="2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1190" y="457200"/>
            <a:ext cx="8055610" cy="1090042"/>
          </a:xfrm>
          <a:prstGeom prst="rect">
            <a:avLst/>
          </a:prstGeom>
        </p:spPr>
        <p:txBody>
          <a:bodyPr vert="horz" wrap="square" lIns="0" tIns="12700" rIns="0" bIns="0" rtlCol="0">
            <a:spAutoFit/>
          </a:bodyPr>
          <a:lstStyle/>
          <a:p>
            <a:r>
              <a:rPr lang="es-ES" dirty="0"/>
              <a:t>RECURSOS DE APRENDIZAJE VIRTUAL </a:t>
            </a:r>
            <a:r>
              <a:rPr lang="es-ES" dirty="0">
                <a:solidFill>
                  <a:schemeClr val="bg1"/>
                </a:solidFill>
              </a:rPr>
              <a:t>(a) </a:t>
            </a:r>
            <a:endParaRPr lang="es-ES_tradnl"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46</a:t>
            </a:fld>
            <a:endParaRPr spc="-5" dirty="0"/>
          </a:p>
        </p:txBody>
      </p:sp>
      <p:sp>
        <p:nvSpPr>
          <p:cNvPr id="5" name="object 5"/>
          <p:cNvSpPr txBox="1">
            <a:spLocks noGrp="1"/>
          </p:cNvSpPr>
          <p:nvPr>
            <p:ph type="ftr" sz="quarter" idx="5"/>
          </p:nvPr>
        </p:nvSpPr>
        <p:spPr>
          <a:xfrm>
            <a:off x="1028700" y="6507085"/>
            <a:ext cx="70866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066800"/>
            <a:ext cx="7614284" cy="5259710"/>
          </a:xfrm>
          <a:prstGeom prst="rect">
            <a:avLst/>
          </a:prstGeom>
        </p:spPr>
        <p:txBody>
          <a:bodyPr vert="horz" wrap="square" lIns="0" tIns="12700" rIns="0" bIns="0" rtlCol="0">
            <a:spAutoFit/>
          </a:bodyPr>
          <a:lstStyle/>
          <a:p>
            <a:pPr marL="457200" indent="-457200">
              <a:lnSpc>
                <a:spcPct val="110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La sección de </a:t>
            </a:r>
            <a:r>
              <a:rPr lang="es-ES" sz="2600" u="sng" dirty="0">
                <a:latin typeface="Segoe UI" panose="020B0502040204020203" pitchFamily="34" charset="0"/>
                <a:cs typeface="Segoe UI" panose="020B0502040204020203" pitchFamily="34" charset="0"/>
                <a:hlinkClick r:id="rId2"/>
              </a:rPr>
              <a:t>Buenas Prácticas de Seguridad</a:t>
            </a:r>
            <a:r>
              <a:rPr lang="es-ES" sz="2600" dirty="0">
                <a:latin typeface="Segoe UI" panose="020B0502040204020203" pitchFamily="34" charset="0"/>
                <a:cs typeface="Segoe UI" panose="020B0502040204020203" pitchFamily="34" charset="0"/>
              </a:rPr>
              <a:t> en nuestro sitio web, </a:t>
            </a:r>
            <a:r>
              <a:rPr lang="es-ES" sz="2600" u="sng" dirty="0">
                <a:latin typeface="Segoe UI" panose="020B0502040204020203" pitchFamily="34" charset="0"/>
                <a:cs typeface="Segoe UI" panose="020B0502040204020203" pitchFamily="34" charset="0"/>
                <a:hlinkClick r:id="rId3"/>
              </a:rPr>
              <a:t>https://studentprivacy.ed.gov</a:t>
            </a:r>
            <a:r>
              <a:rPr lang="es-ES" sz="2600" dirty="0">
                <a:latin typeface="Segoe UI" panose="020B0502040204020203" pitchFamily="34" charset="0"/>
                <a:cs typeface="Segoe UI" panose="020B0502040204020203" pitchFamily="34" charset="0"/>
              </a:rPr>
              <a:t>, incluye recursos adicionales para salvaguardar los registros educativos.</a:t>
            </a:r>
            <a:endParaRPr lang="es-ES_tradnl" sz="2600" dirty="0">
              <a:latin typeface="Segoe UI" panose="020B0502040204020203" pitchFamily="34" charset="0"/>
              <a:cs typeface="Segoe UI" panose="020B0502040204020203" pitchFamily="34" charset="0"/>
            </a:endParaRPr>
          </a:p>
          <a:p>
            <a:pPr marL="457200" indent="-457200">
              <a:lnSpc>
                <a:spcPct val="110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Nuestro video, </a:t>
            </a:r>
            <a:r>
              <a:rPr lang="es-ES" sz="2600" u="sng" dirty="0">
                <a:latin typeface="Segoe UI" panose="020B0502040204020203" pitchFamily="34" charset="0"/>
                <a:cs typeface="Segoe UI" panose="020B0502040204020203" pitchFamily="34" charset="0"/>
                <a:hlinkClick r:id="rId4"/>
              </a:rPr>
              <a:t>Correo electrónico y privacidad del estudiante</a:t>
            </a:r>
            <a:r>
              <a:rPr lang="es-ES" sz="2600" dirty="0">
                <a:latin typeface="Segoe UI" panose="020B0502040204020203" pitchFamily="34" charset="0"/>
                <a:cs typeface="Segoe UI" panose="020B0502040204020203" pitchFamily="34" charset="0"/>
              </a:rPr>
              <a:t>, identifica buenas prácticas para los correos electrónicos.</a:t>
            </a:r>
            <a:endParaRPr lang="es-ES_tradnl" sz="2600" dirty="0">
              <a:latin typeface="Segoe UI" panose="020B0502040204020203" pitchFamily="34" charset="0"/>
              <a:cs typeface="Segoe UI" panose="020B0502040204020203" pitchFamily="34" charset="0"/>
            </a:endParaRPr>
          </a:p>
          <a:p>
            <a:pPr marL="457200" indent="-457200">
              <a:lnSpc>
                <a:spcPct val="110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 Con respecto a los videos y las clases en línea, cuando las videograbaciones se mantienen como registros educativos, las </a:t>
            </a:r>
            <a:r>
              <a:rPr lang="es-ES" sz="2600" u="sng" dirty="0">
                <a:latin typeface="Segoe UI" panose="020B0502040204020203" pitchFamily="34" charset="0"/>
                <a:cs typeface="Segoe UI" panose="020B0502040204020203" pitchFamily="34" charset="0"/>
                <a:hlinkClick r:id="rId5"/>
              </a:rPr>
              <a:t>preguntas frecuentes sobre fotos y videos bajo FERPA</a:t>
            </a:r>
            <a:r>
              <a:rPr lang="es-ES" sz="2600" dirty="0">
                <a:latin typeface="Segoe UI" panose="020B0502040204020203" pitchFamily="34" charset="0"/>
                <a:cs typeface="Segoe UI" panose="020B0502040204020203" pitchFamily="34" charset="0"/>
              </a:rPr>
              <a:t> pueden ser útiles.</a:t>
            </a:r>
            <a:endParaRPr lang="es-ES_tradnl" sz="2600" dirty="0">
              <a:latin typeface="Segoe UI" panose="020B0502040204020203" pitchFamily="34" charset="0"/>
              <a:cs typeface="Segoe UI" panose="020B0502040204020203"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a:spLocks noGrp="1"/>
          </p:cNvSpPr>
          <p:nvPr>
            <p:ph type="title"/>
          </p:nvPr>
        </p:nvSpPr>
        <p:spPr>
          <a:xfrm>
            <a:off x="707390" y="609600"/>
            <a:ext cx="5326380" cy="550792"/>
          </a:xfrm>
          <a:prstGeom prst="rect">
            <a:avLst/>
          </a:prstGeom>
        </p:spPr>
        <p:txBody>
          <a:bodyPr vert="horz" wrap="square" lIns="0" tIns="12065" rIns="0" bIns="0" rtlCol="0">
            <a:spAutoFit/>
          </a:bodyPr>
          <a:lstStyle/>
          <a:p>
            <a:pPr marL="12700">
              <a:lnSpc>
                <a:spcPct val="100000"/>
              </a:lnSpc>
              <a:spcBef>
                <a:spcPts val="95"/>
              </a:spcBef>
            </a:pPr>
            <a:r>
              <a:rPr lang="es-ES_tradnl" spc="-55" noProof="0" dirty="0"/>
              <a:t>CONTACTOS</a:t>
            </a:r>
            <a:endParaRPr lang="es-ES_tradnl" spc="-30" noProof="0" dirty="0"/>
          </a:p>
        </p:txBody>
      </p:sp>
      <p:grpSp>
        <p:nvGrpSpPr>
          <p:cNvPr id="10" name="Group 1" descr="Contactos">
            <a:extLst>
              <a:ext uri="{FF2B5EF4-FFF2-40B4-BE49-F238E27FC236}">
                <a16:creationId xmlns:a16="http://schemas.microsoft.com/office/drawing/2014/main" id="{3AB1B934-4F50-9244-ACF7-F3E541EEC60A}"/>
              </a:ext>
            </a:extLst>
          </p:cNvPr>
          <p:cNvGrpSpPr/>
          <p:nvPr/>
        </p:nvGrpSpPr>
        <p:grpSpPr>
          <a:xfrm>
            <a:off x="1219200" y="1371600"/>
            <a:ext cx="6858000" cy="4419598"/>
            <a:chOff x="1219200" y="1371600"/>
            <a:chExt cx="6858000" cy="4419598"/>
          </a:xfrm>
        </p:grpSpPr>
        <p:sp>
          <p:nvSpPr>
            <p:cNvPr id="3" name="object 3">
              <a:extLst>
                <a:ext uri="{C183D7F6-B498-43B3-948B-1728B52AA6E4}">
                  <adec:decorative xmlns:adec="http://schemas.microsoft.com/office/drawing/2017/decorative" val="1"/>
                </a:ext>
              </a:extLst>
            </p:cNvPr>
            <p:cNvSpPr/>
            <p:nvPr/>
          </p:nvSpPr>
          <p:spPr>
            <a:xfrm>
              <a:off x="2895600" y="2891028"/>
              <a:ext cx="461771" cy="461771"/>
            </a:xfrm>
            <a:prstGeom prst="rect">
              <a:avLst/>
            </a:prstGeom>
            <a:blipFill>
              <a:blip r:embed="rId2" cstate="print"/>
              <a:stretch>
                <a:fillRect/>
              </a:stretch>
            </a:blip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2895600" y="3657600"/>
              <a:ext cx="533399" cy="533399"/>
            </a:xfrm>
            <a:prstGeom prst="rect">
              <a:avLst/>
            </a:prstGeom>
            <a:blipFill>
              <a:blip r:embed="rId3" cstate="print"/>
              <a:stretch>
                <a:fillRect/>
              </a:stretch>
            </a:blip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2895600" y="4510278"/>
              <a:ext cx="638555" cy="442721"/>
            </a:xfrm>
            <a:prstGeom prst="rect">
              <a:avLst/>
            </a:prstGeom>
            <a:blipFill>
              <a:blip r:embed="rId4" cstate="print"/>
              <a:stretch>
                <a:fillRect/>
              </a:stretch>
            </a:blip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2895600" y="5259323"/>
              <a:ext cx="531875" cy="531875"/>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1219200" y="1371600"/>
              <a:ext cx="6858000" cy="4305666"/>
            </a:xfrm>
            <a:prstGeom prst="rect">
              <a:avLst/>
            </a:prstGeom>
          </p:spPr>
          <p:txBody>
            <a:bodyPr vert="horz" wrap="square" lIns="0" tIns="103505" rIns="0" bIns="0" rtlCol="0">
              <a:spAutoFit/>
            </a:bodyPr>
            <a:lstStyle/>
            <a:p>
              <a:pPr algn="ctr">
                <a:lnSpc>
                  <a:spcPct val="100000"/>
                </a:lnSpc>
                <a:spcBef>
                  <a:spcPts val="815"/>
                </a:spcBef>
              </a:pPr>
              <a:r>
                <a:rPr lang="es-ES_tradnl" sz="2400" dirty="0">
                  <a:latin typeface="Segoe UI" panose="020B0502040204020203" pitchFamily="34" charset="0"/>
                  <a:cs typeface="Segoe UI" panose="020B0502040204020203" pitchFamily="34" charset="0"/>
                </a:rPr>
                <a:t>Departamento de </a:t>
              </a:r>
              <a:r>
                <a:rPr lang="es-ES_tradnl" sz="2400" spc="-5" dirty="0">
                  <a:latin typeface="Segoe UI" panose="020B0502040204020203" pitchFamily="34" charset="0"/>
                  <a:cs typeface="Segoe UI" panose="020B0502040204020203" pitchFamily="34" charset="0"/>
                </a:rPr>
                <a:t>Educación de EE.UU.,</a:t>
              </a:r>
              <a:endParaRPr lang="es-ES_tradnl" sz="2400" dirty="0">
                <a:latin typeface="Segoe UI" panose="020B0502040204020203" pitchFamily="34" charset="0"/>
                <a:cs typeface="Segoe UI" panose="020B0502040204020203" pitchFamily="34" charset="0"/>
              </a:endParaRPr>
            </a:p>
            <a:p>
              <a:pPr algn="ctr">
                <a:lnSpc>
                  <a:spcPct val="100000"/>
                </a:lnSpc>
                <a:spcBef>
                  <a:spcPts val="715"/>
                </a:spcBef>
                <a:spcAft>
                  <a:spcPts val="4000"/>
                </a:spcAft>
              </a:pPr>
              <a:r>
                <a:rPr lang="es-ES_tradnl" sz="2400" dirty="0">
                  <a:latin typeface="Segoe UI" panose="020B0502040204020203" pitchFamily="34" charset="0"/>
                  <a:cs typeface="Segoe UI" panose="020B0502040204020203" pitchFamily="34" charset="0"/>
                </a:rPr>
                <a:t>Oficina de Política de Privacidad del Estudiante</a:t>
              </a:r>
            </a:p>
            <a:p>
              <a:pPr algn="ctr">
                <a:lnSpc>
                  <a:spcPct val="100000"/>
                </a:lnSpc>
                <a:spcBef>
                  <a:spcPts val="715"/>
                </a:spcBef>
                <a:spcAft>
                  <a:spcPts val="1000"/>
                </a:spcAft>
              </a:pPr>
              <a:r>
                <a:rPr sz="1800" dirty="0">
                  <a:latin typeface="Segoe UI"/>
                  <a:cs typeface="Segoe UI"/>
                </a:rPr>
                <a:t>(855)</a:t>
              </a:r>
              <a:r>
                <a:rPr sz="1800" spc="-110" dirty="0">
                  <a:latin typeface="Segoe UI"/>
                  <a:cs typeface="Segoe UI"/>
                </a:rPr>
                <a:t> </a:t>
              </a:r>
              <a:r>
                <a:rPr sz="1800" dirty="0">
                  <a:latin typeface="Segoe UI"/>
                  <a:cs typeface="Segoe UI"/>
                </a:rPr>
                <a:t>249-3072</a:t>
              </a:r>
              <a:endParaRPr lang="en-US" sz="1800" dirty="0">
                <a:latin typeface="Segoe UI"/>
                <a:cs typeface="Segoe UI"/>
              </a:endParaRPr>
            </a:p>
            <a:p>
              <a:pPr algn="ctr">
                <a:lnSpc>
                  <a:spcPct val="100000"/>
                </a:lnSpc>
                <a:spcBef>
                  <a:spcPts val="715"/>
                </a:spcBef>
                <a:spcAft>
                  <a:spcPts val="1500"/>
                </a:spcAft>
              </a:pPr>
              <a:r>
                <a:rPr sz="1800" dirty="0">
                  <a:latin typeface="Segoe UI"/>
                  <a:cs typeface="Segoe UI"/>
                </a:rPr>
                <a:t>(202)</a:t>
              </a:r>
              <a:r>
                <a:rPr sz="1800" spc="-110" dirty="0">
                  <a:latin typeface="Segoe UI"/>
                  <a:cs typeface="Segoe UI"/>
                </a:rPr>
                <a:t> </a:t>
              </a:r>
              <a:r>
                <a:rPr sz="1800" dirty="0">
                  <a:latin typeface="Segoe UI"/>
                  <a:cs typeface="Segoe UI"/>
                </a:rPr>
                <a:t>260-3887</a:t>
              </a:r>
              <a:endParaRPr lang="en-US" dirty="0">
                <a:latin typeface="Segoe UI"/>
                <a:cs typeface="Segoe UI"/>
              </a:endParaRPr>
            </a:p>
            <a:p>
              <a:pPr algn="ctr">
                <a:lnSpc>
                  <a:spcPct val="100000"/>
                </a:lnSpc>
                <a:spcBef>
                  <a:spcPts val="715"/>
                </a:spcBef>
                <a:spcAft>
                  <a:spcPts val="1500"/>
                </a:spcAft>
              </a:pPr>
              <a:r>
                <a:rPr u="heavy" spc="-15" dirty="0">
                  <a:solidFill>
                    <a:srgbClr val="0562C1"/>
                  </a:solidFill>
                  <a:uFill>
                    <a:solidFill>
                      <a:srgbClr val="0562C1"/>
                    </a:solidFill>
                  </a:uFill>
                  <a:latin typeface="Segoe UI"/>
                  <a:cs typeface="Segoe UI"/>
                  <a:hlinkClick r:id="rId6"/>
                </a:rPr>
                <a:t>FERPA@ed.gov</a:t>
              </a:r>
              <a:endParaRPr lang="en-US" u="heavy" spc="-15" dirty="0">
                <a:solidFill>
                  <a:srgbClr val="0562C1"/>
                </a:solidFill>
                <a:uFill>
                  <a:solidFill>
                    <a:srgbClr val="0562C1"/>
                  </a:solidFill>
                </a:uFill>
                <a:latin typeface="Segoe UI"/>
                <a:cs typeface="Segoe UI"/>
              </a:endParaRPr>
            </a:p>
            <a:p>
              <a:pPr algn="ctr">
                <a:lnSpc>
                  <a:spcPct val="100000"/>
                </a:lnSpc>
                <a:spcBef>
                  <a:spcPts val="715"/>
                </a:spcBef>
                <a:spcAft>
                  <a:spcPts val="4000"/>
                </a:spcAft>
              </a:pPr>
              <a:r>
                <a:rPr lang="en-US" sz="1800" spc="-15" dirty="0">
                  <a:solidFill>
                    <a:srgbClr val="0562C1"/>
                  </a:solidFill>
                  <a:uFill>
                    <a:solidFill>
                      <a:srgbClr val="0562C1"/>
                    </a:solidFill>
                  </a:uFill>
                  <a:latin typeface="Segoe UI"/>
                  <a:cs typeface="Segoe UI"/>
                </a:rPr>
                <a:t>	</a:t>
              </a:r>
              <a:r>
                <a:rPr lang="en-US" spc="-15" dirty="0">
                  <a:solidFill>
                    <a:srgbClr val="0562C1"/>
                  </a:solidFill>
                  <a:uFill>
                    <a:solidFill>
                      <a:srgbClr val="0562C1"/>
                    </a:solidFill>
                  </a:uFill>
                  <a:latin typeface="Segoe UI"/>
                  <a:cs typeface="Segoe UI"/>
                </a:rPr>
                <a:t>       </a:t>
              </a:r>
              <a:r>
                <a:rPr sz="1800" u="sng" spc="-10" dirty="0">
                  <a:solidFill>
                    <a:srgbClr val="0562C1"/>
                  </a:solidFill>
                  <a:uFill>
                    <a:solidFill>
                      <a:srgbClr val="0562C1"/>
                    </a:solidFill>
                  </a:uFill>
                  <a:latin typeface="Segoe UI"/>
                  <a:cs typeface="Segoe UI"/>
                </a:rPr>
                <a:t>https://studentprivacy.ed.gov </a:t>
              </a:r>
              <a:r>
                <a:rPr sz="1800" u="sng" spc="-10" dirty="0">
                  <a:solidFill>
                    <a:srgbClr val="0562C1"/>
                  </a:solidFill>
                  <a:latin typeface="Segoe UI"/>
                  <a:cs typeface="Segoe UI"/>
                </a:rPr>
                <a:t> </a:t>
              </a:r>
              <a:endParaRPr lang="en-US" sz="1800" u="sng" spc="-10" dirty="0">
                <a:solidFill>
                  <a:srgbClr val="0562C1"/>
                </a:solidFill>
                <a:latin typeface="Segoe UI"/>
                <a:cs typeface="Segoe UI"/>
              </a:endParaRPr>
            </a:p>
            <a:p>
              <a:pPr algn="ctr">
                <a:lnSpc>
                  <a:spcPct val="100000"/>
                </a:lnSpc>
                <a:spcBef>
                  <a:spcPts val="715"/>
                </a:spcBef>
                <a:spcAft>
                  <a:spcPts val="1500"/>
                </a:spcAft>
              </a:pPr>
              <a:r>
                <a:rPr sz="1800" dirty="0">
                  <a:latin typeface="Segoe UI"/>
                  <a:cs typeface="Segoe UI"/>
                </a:rPr>
                <a:t>(855)</a:t>
              </a:r>
              <a:r>
                <a:rPr sz="1800" spc="-15" dirty="0">
                  <a:latin typeface="Segoe UI"/>
                  <a:cs typeface="Segoe UI"/>
                </a:rPr>
                <a:t> </a:t>
              </a:r>
              <a:r>
                <a:rPr sz="1800" dirty="0">
                  <a:latin typeface="Segoe UI"/>
                  <a:cs typeface="Segoe UI"/>
                </a:rPr>
                <a:t>249-3073</a:t>
              </a:r>
            </a:p>
          </p:txBody>
        </p:sp>
      </p:grpSp>
      <p:sp>
        <p:nvSpPr>
          <p:cNvPr id="8" name="object 2"/>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47</a:t>
            </a:fld>
            <a:endParaRPr spc="-5" dirty="0"/>
          </a:p>
        </p:txBody>
      </p:sp>
      <p:sp>
        <p:nvSpPr>
          <p:cNvPr id="9" name="object 9"/>
          <p:cNvSpPr txBox="1">
            <a:spLocks noGrp="1"/>
          </p:cNvSpPr>
          <p:nvPr>
            <p:ph type="ftr" sz="quarter" idx="5"/>
          </p:nvPr>
        </p:nvSpPr>
        <p:spPr>
          <a:xfrm>
            <a:off x="1143000" y="6488425"/>
            <a:ext cx="67818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736314"/>
            <a:ext cx="6988810" cy="504625"/>
          </a:xfrm>
          <a:prstGeom prst="rect">
            <a:avLst/>
          </a:prstGeom>
        </p:spPr>
        <p:txBody>
          <a:bodyPr vert="horz" wrap="square" lIns="0" tIns="12065" rIns="0" bIns="0" rtlCol="0">
            <a:spAutoFit/>
          </a:bodyPr>
          <a:lstStyle/>
          <a:p>
            <a:pPr marL="12700">
              <a:lnSpc>
                <a:spcPct val="100000"/>
              </a:lnSpc>
              <a:spcBef>
                <a:spcPts val="95"/>
              </a:spcBef>
              <a:spcAft>
                <a:spcPts val="1000"/>
              </a:spcAft>
            </a:pPr>
            <a:r>
              <a:rPr lang="es-ES_tradnl" sz="3200" spc="-45" dirty="0"/>
              <a:t>FERPA </a:t>
            </a:r>
            <a:r>
              <a:rPr lang="es-ES_tradnl" sz="3200" spc="-5" dirty="0"/>
              <a:t>&amp; </a:t>
            </a:r>
            <a:r>
              <a:rPr lang="es-ES_tradnl" sz="3200" spc="-25" dirty="0"/>
              <a:t>EL APRENDIZAJE VIRTUAL</a:t>
            </a:r>
            <a:endParaRPr lang="es-ES_tradnl" sz="3200" dirty="0"/>
          </a:p>
        </p:txBody>
      </p:sp>
      <p:sp>
        <p:nvSpPr>
          <p:cNvPr id="3" name="object 3"/>
          <p:cNvSpPr txBox="1"/>
          <p:nvPr/>
        </p:nvSpPr>
        <p:spPr>
          <a:xfrm>
            <a:off x="707390" y="1524000"/>
            <a:ext cx="3670935" cy="4043607"/>
          </a:xfrm>
          <a:prstGeom prst="rect">
            <a:avLst/>
          </a:prstGeom>
        </p:spPr>
        <p:txBody>
          <a:bodyPr vert="horz" wrap="square" lIns="0" tIns="12700" rIns="0" bIns="0" rtlCol="0">
            <a:spAutoFit/>
          </a:bodyPr>
          <a:lstStyle/>
          <a:p>
            <a:pPr marL="12700" marR="29209">
              <a:lnSpc>
                <a:spcPct val="110000"/>
              </a:lnSpc>
              <a:spcBef>
                <a:spcPts val="100"/>
              </a:spcBef>
            </a:pPr>
            <a:r>
              <a:rPr lang="en-US" sz="2400" spc="-5" dirty="0">
                <a:latin typeface="Segoe UI" panose="020B0502040204020203" pitchFamily="34" charset="0"/>
                <a:cs typeface="Segoe UI" panose="020B0502040204020203" pitchFamily="34" charset="0"/>
              </a:rPr>
              <a:t>Este</a:t>
            </a:r>
            <a:r>
              <a:rPr sz="2400" spc="-5" dirty="0">
                <a:latin typeface="Segoe UI" panose="020B0502040204020203" pitchFamily="34" charset="0"/>
                <a:cs typeface="Segoe UI" panose="020B0502040204020203" pitchFamily="34" charset="0"/>
              </a:rPr>
              <a:t> </a:t>
            </a:r>
            <a:r>
              <a:rPr lang="es-ES" sz="2400" dirty="0">
                <a:latin typeface="Segoe UI" panose="020B0502040204020203" pitchFamily="34" charset="0"/>
                <a:cs typeface="Segoe UI" panose="020B0502040204020203" pitchFamily="34" charset="0"/>
              </a:rPr>
              <a:t>seminario web está destinado a proporcionar información sobre:</a:t>
            </a:r>
            <a:endParaRPr sz="2400" dirty="0">
              <a:latin typeface="Segoe UI" panose="020B0502040204020203" pitchFamily="34" charset="0"/>
              <a:cs typeface="Segoe UI" panose="020B0502040204020203" pitchFamily="34" charset="0"/>
            </a:endParaRPr>
          </a:p>
          <a:p>
            <a:pPr marL="342900" indent="-34290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Preguntas comunes sobre FERPA en las circunstancias actuales</a:t>
            </a:r>
            <a:endParaRPr lang="es-ES_tradnl" sz="2400" dirty="0">
              <a:latin typeface="Segoe UI" panose="020B0502040204020203" pitchFamily="34" charset="0"/>
              <a:cs typeface="Segoe UI" panose="020B0502040204020203" pitchFamily="34" charset="0"/>
            </a:endParaRPr>
          </a:p>
          <a:p>
            <a:pPr marL="342900" indent="-34290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Prácticas recomendadas de privacidad y seguridad</a:t>
            </a:r>
            <a:endParaRPr lang="es-ES_tradnl" sz="2400" dirty="0">
              <a:latin typeface="Segoe UI" panose="020B0502040204020203" pitchFamily="34" charset="0"/>
              <a:cs typeface="Segoe UI" panose="020B0502040204020203" pitchFamily="34" charset="0"/>
            </a:endParaRPr>
          </a:p>
          <a:p>
            <a:pPr marL="342900" indent="-342900">
              <a:lnSpc>
                <a:spcPct val="110000"/>
              </a:lnSpc>
              <a:buFont typeface="Arial" panose="020B0604020202020204" pitchFamily="34" charset="0"/>
              <a:buChar char="•"/>
            </a:pPr>
            <a:r>
              <a:rPr lang="es-ES" sz="2400" dirty="0">
                <a:latin typeface="Segoe UI" panose="020B0502040204020203" pitchFamily="34" charset="0"/>
                <a:cs typeface="Segoe UI" panose="020B0502040204020203" pitchFamily="34" charset="0"/>
              </a:rPr>
              <a:t>Otros recursos</a:t>
            </a:r>
            <a:endParaRPr lang="es-ES_tradnl" sz="2400" dirty="0">
              <a:latin typeface="Segoe UI" panose="020B0502040204020203" pitchFamily="34" charset="0"/>
              <a:cs typeface="Segoe UI" panose="020B0502040204020203" pitchFamily="34" charset="0"/>
            </a:endParaRPr>
          </a:p>
        </p:txBody>
      </p:sp>
      <p:sp>
        <p:nvSpPr>
          <p:cNvPr id="4" name="object 4">
            <a:extLst>
              <a:ext uri="{C183D7F6-B498-43B3-948B-1728B52AA6E4}">
                <adec:decorative xmlns:adec="http://schemas.microsoft.com/office/drawing/2017/decorative" val="1"/>
              </a:ext>
            </a:extLst>
          </p:cNvPr>
          <p:cNvSpPr/>
          <p:nvPr/>
        </p:nvSpPr>
        <p:spPr>
          <a:xfrm>
            <a:off x="4953000" y="1524000"/>
            <a:ext cx="3867149" cy="41696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5</a:t>
            </a:fld>
            <a:endParaRPr spc="-5" dirty="0"/>
          </a:p>
        </p:txBody>
      </p:sp>
      <p:sp>
        <p:nvSpPr>
          <p:cNvPr id="6" name="object 6"/>
          <p:cNvSpPr txBox="1">
            <a:spLocks noGrp="1"/>
          </p:cNvSpPr>
          <p:nvPr>
            <p:ph type="ftr" sz="quarter" idx="5"/>
          </p:nvPr>
        </p:nvSpPr>
        <p:spPr>
          <a:xfrm>
            <a:off x="914400" y="6515548"/>
            <a:ext cx="716279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710406"/>
            <a:ext cx="4208780" cy="550792"/>
          </a:xfrm>
          <a:prstGeom prst="rect">
            <a:avLst/>
          </a:prstGeom>
        </p:spPr>
        <p:txBody>
          <a:bodyPr vert="horz" wrap="square" lIns="0" tIns="12065" rIns="0" bIns="0" rtlCol="0">
            <a:spAutoFit/>
          </a:bodyPr>
          <a:lstStyle/>
          <a:p>
            <a:pPr marL="12700">
              <a:lnSpc>
                <a:spcPct val="100000"/>
              </a:lnSpc>
              <a:spcBef>
                <a:spcPts val="95"/>
              </a:spcBef>
            </a:pPr>
            <a:r>
              <a:rPr lang="es-ES_tradnl" spc="-25" noProof="0" dirty="0"/>
              <a:t>Aprendizaje Virtual</a:t>
            </a:r>
            <a:endParaRPr lang="es-ES_tradnl" noProof="0" dirty="0"/>
          </a:p>
        </p:txBody>
      </p:sp>
      <p:sp>
        <p:nvSpPr>
          <p:cNvPr id="3" name="object 3"/>
          <p:cNvSpPr txBox="1"/>
          <p:nvPr/>
        </p:nvSpPr>
        <p:spPr>
          <a:xfrm>
            <a:off x="707390" y="1425193"/>
            <a:ext cx="5400040" cy="4818948"/>
          </a:xfrm>
          <a:prstGeom prst="rect">
            <a:avLst/>
          </a:prstGeom>
        </p:spPr>
        <p:txBody>
          <a:bodyPr vert="horz" wrap="square" lIns="0" tIns="12065" rIns="0" bIns="0" rtlCol="0">
            <a:spAutoFit/>
          </a:bodyPr>
          <a:lstStyle/>
          <a:p>
            <a:pPr marL="457200" indent="-457200">
              <a:lnSpc>
                <a:spcPct val="110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Trasladar las clases de la escuela a la casa presenta varias dificultades.</a:t>
            </a:r>
            <a:endParaRPr lang="es-ES_tradnl" sz="2600" dirty="0">
              <a:latin typeface="Segoe UI" panose="020B0502040204020203" pitchFamily="34" charset="0"/>
              <a:cs typeface="Segoe UI" panose="020B0502040204020203" pitchFamily="34" charset="0"/>
            </a:endParaRPr>
          </a:p>
          <a:p>
            <a:pPr marL="457200" indent="-457200">
              <a:lnSpc>
                <a:spcPct val="110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La privacidad es solo una de ellas.</a:t>
            </a:r>
            <a:endParaRPr lang="es-ES_tradnl" sz="2600" dirty="0">
              <a:latin typeface="Segoe UI" panose="020B0502040204020203" pitchFamily="34" charset="0"/>
              <a:cs typeface="Segoe UI" panose="020B0502040204020203" pitchFamily="34" charset="0"/>
            </a:endParaRPr>
          </a:p>
          <a:p>
            <a:pPr marL="457200" indent="-457200">
              <a:lnSpc>
                <a:spcPct val="110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También presenta oportunidades ya que facilita el aprendizaje individualizado y al paso del estudiante, desarrolla estudiantes más independientes y permite aplicar la instrucción a la vida diaria, etc.</a:t>
            </a:r>
            <a:endParaRPr lang="es-ES_tradnl" sz="2600" dirty="0">
              <a:latin typeface="Segoe UI" panose="020B0502040204020203" pitchFamily="34" charset="0"/>
              <a:cs typeface="Segoe UI" panose="020B0502040204020203" pitchFamily="34" charset="0"/>
            </a:endParaRPr>
          </a:p>
        </p:txBody>
      </p:sp>
      <p:sp>
        <p:nvSpPr>
          <p:cNvPr id="4" name="object 4">
            <a:extLst>
              <a:ext uri="{C183D7F6-B498-43B3-948B-1728B52AA6E4}">
                <adec:decorative xmlns:adec="http://schemas.microsoft.com/office/drawing/2017/decorative" val="1"/>
              </a:ext>
            </a:extLst>
          </p:cNvPr>
          <p:cNvSpPr/>
          <p:nvPr/>
        </p:nvSpPr>
        <p:spPr>
          <a:xfrm>
            <a:off x="6477000" y="521208"/>
            <a:ext cx="2244089" cy="2609087"/>
          </a:xfrm>
          <a:prstGeom prst="rect">
            <a:avLst/>
          </a:prstGeom>
          <a:blipFill>
            <a:blip r:embed="rId2" cstate="print"/>
            <a:stretch>
              <a:fillRect/>
            </a:stretch>
          </a:blip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6357365" y="3581400"/>
            <a:ext cx="2624327" cy="2136647"/>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6</a:t>
            </a:fld>
            <a:endParaRPr spc="-5" dirty="0"/>
          </a:p>
        </p:txBody>
      </p:sp>
      <p:sp>
        <p:nvSpPr>
          <p:cNvPr id="7" name="object 7"/>
          <p:cNvSpPr txBox="1">
            <a:spLocks noGrp="1"/>
          </p:cNvSpPr>
          <p:nvPr>
            <p:ph type="ftr" sz="quarter" idx="5"/>
          </p:nvPr>
        </p:nvSpPr>
        <p:spPr>
          <a:xfrm>
            <a:off x="1066800" y="6515689"/>
            <a:ext cx="70104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507463"/>
            <a:ext cx="6800215" cy="1473737"/>
          </a:xfrm>
          <a:prstGeom prst="rect">
            <a:avLst/>
          </a:prstGeom>
        </p:spPr>
        <p:txBody>
          <a:bodyPr vert="horz" wrap="square" lIns="0" tIns="12065" rIns="0" bIns="0" rtlCol="0">
            <a:spAutoFit/>
          </a:bodyPr>
          <a:lstStyle/>
          <a:p>
            <a:pPr algn="l">
              <a:lnSpc>
                <a:spcPct val="120000"/>
              </a:lnSpc>
            </a:pPr>
            <a:r>
              <a:rPr lang="es-ES" dirty="0"/>
              <a:t>¿Cómo entra en juego FERPA?</a:t>
            </a:r>
            <a:br>
              <a:rPr lang="es-ES_tradnl" dirty="0"/>
            </a:br>
            <a:r>
              <a:rPr lang="es-ES" sz="2600" dirty="0"/>
              <a:t>¿Qué cubriremos hoy?</a:t>
            </a:r>
            <a:br>
              <a:rPr lang="es-ES_tradnl" b="0" dirty="0"/>
            </a:br>
            <a:endParaRPr lang="es-ES_tradnl" sz="2000" b="0" noProof="0"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7</a:t>
            </a:fld>
            <a:endParaRPr spc="-5" dirty="0"/>
          </a:p>
        </p:txBody>
      </p:sp>
      <p:sp>
        <p:nvSpPr>
          <p:cNvPr id="5" name="object 5"/>
          <p:cNvSpPr txBox="1">
            <a:spLocks noGrp="1"/>
          </p:cNvSpPr>
          <p:nvPr>
            <p:ph type="ftr" sz="quarter" idx="5"/>
          </p:nvPr>
        </p:nvSpPr>
        <p:spPr>
          <a:xfrm>
            <a:off x="1181100" y="6495660"/>
            <a:ext cx="678180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688340" y="1769633"/>
            <a:ext cx="7482840" cy="4935967"/>
          </a:xfrm>
          <a:prstGeom prst="rect">
            <a:avLst/>
          </a:prstGeom>
        </p:spPr>
        <p:txBody>
          <a:bodyPr vert="horz" wrap="square" lIns="0" tIns="57150" rIns="0" bIns="0" rtlCol="0">
            <a:spAutoFit/>
          </a:bodyPr>
          <a:lstStyle/>
          <a:p>
            <a:pPr>
              <a:lnSpc>
                <a:spcPct val="105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La excepción de FERPA al requisito general de que la escuela obtenga consentimiento: qué es y cómo funciona en el entorno de aprendizaje virtual.</a:t>
            </a:r>
          </a:p>
          <a:p>
            <a:pPr>
              <a:lnSpc>
                <a:spcPct val="105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Uso de video y otras formas de instrucción (correo electrónico, tertulias, teleconferencias, etc.). </a:t>
            </a:r>
          </a:p>
          <a:p>
            <a:pPr>
              <a:lnSpc>
                <a:spcPct val="105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Importancia de definir registros educativos e identificar la PII en esos registros.</a:t>
            </a:r>
          </a:p>
          <a:p>
            <a:pPr>
              <a:lnSpc>
                <a:spcPct val="105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Derecho de acceso a los registros.</a:t>
            </a:r>
          </a:p>
          <a:p>
            <a:pPr>
              <a:lnSpc>
                <a:spcPct val="105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Consentimiento electrónico.</a:t>
            </a:r>
          </a:p>
          <a:p>
            <a:pPr>
              <a:lnSpc>
                <a:spcPct val="105000"/>
              </a:lnSpc>
              <a:buFont typeface="Arial" panose="020B0604020202020204" pitchFamily="34" charset="0"/>
              <a:buChar char="•"/>
            </a:pPr>
            <a:r>
              <a:rPr lang="es-ES" sz="2600" dirty="0">
                <a:latin typeface="Segoe UI" panose="020B0502040204020203" pitchFamily="34" charset="0"/>
                <a:cs typeface="Segoe UI" panose="020B0502040204020203" pitchFamily="34" charset="0"/>
              </a:rPr>
              <a:t>Excepción de emergencia de salud o seguridad.</a:t>
            </a:r>
            <a:endParaRPr lang="es-ES_tradnl" sz="2600" dirty="0">
              <a:latin typeface="Segoe UI" panose="020B0502040204020203" pitchFamily="34" charset="0"/>
              <a:cs typeface="Segoe UI" panose="020B0502040204020203" pitchFamily="34" charset="0"/>
            </a:endParaRPr>
          </a:p>
          <a:p>
            <a:br>
              <a:rPr lang="es-ES" dirty="0"/>
            </a:br>
            <a:endParaRPr sz="2600" dirty="0">
              <a:latin typeface="Segoe UI"/>
              <a:cs typeface="Segoe U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710406"/>
            <a:ext cx="3559810" cy="550792"/>
          </a:xfrm>
          <a:prstGeom prst="rect">
            <a:avLst/>
          </a:prstGeom>
        </p:spPr>
        <p:txBody>
          <a:bodyPr vert="horz" wrap="square" lIns="0" tIns="12065" rIns="0" bIns="0" rtlCol="0">
            <a:spAutoFit/>
          </a:bodyPr>
          <a:lstStyle/>
          <a:p>
            <a:pPr marL="12700">
              <a:lnSpc>
                <a:spcPct val="100000"/>
              </a:lnSpc>
              <a:spcBef>
                <a:spcPts val="95"/>
              </a:spcBef>
            </a:pPr>
            <a:r>
              <a:rPr lang="es-ES" dirty="0"/>
              <a:t>ESCENARIO </a:t>
            </a:r>
            <a:r>
              <a:rPr lang="es-ES_tradnl" spc="-10" noProof="0" dirty="0"/>
              <a:t>#1</a:t>
            </a:r>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8</a:t>
            </a:fld>
            <a:endParaRPr spc="-5" dirty="0"/>
          </a:p>
        </p:txBody>
      </p:sp>
      <p:sp>
        <p:nvSpPr>
          <p:cNvPr id="5" name="object 5"/>
          <p:cNvSpPr txBox="1">
            <a:spLocks noGrp="1"/>
          </p:cNvSpPr>
          <p:nvPr>
            <p:ph type="ftr" sz="quarter" idx="5"/>
          </p:nvPr>
        </p:nvSpPr>
        <p:spPr>
          <a:xfrm>
            <a:off x="990600" y="6515548"/>
            <a:ext cx="7034530"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p:nvPr/>
        </p:nvSpPr>
        <p:spPr>
          <a:xfrm>
            <a:off x="707390" y="1848738"/>
            <a:ext cx="7317740" cy="2345514"/>
          </a:xfrm>
          <a:prstGeom prst="rect">
            <a:avLst/>
          </a:prstGeom>
        </p:spPr>
        <p:txBody>
          <a:bodyPr vert="horz" wrap="square" lIns="0" tIns="12700" rIns="0" bIns="0" rtlCol="0">
            <a:spAutoFit/>
          </a:bodyPr>
          <a:lstStyle/>
          <a:p>
            <a:pPr>
              <a:lnSpc>
                <a:spcPct val="110000"/>
              </a:lnSpc>
            </a:pPr>
            <a:r>
              <a:rPr lang="es-ES" sz="2800" dirty="0">
                <a:latin typeface="Segoe UI" panose="020B0502040204020203" pitchFamily="34" charset="0"/>
                <a:cs typeface="Segoe UI" panose="020B0502040204020203" pitchFamily="34" charset="0"/>
              </a:rPr>
              <a:t>• Soy profesor universitario o maestro de escuela pública y necesito información sobre mis alumnos mientras cambio a la instrucción a distancia. ¿Puedo llevarme a casa la PII de los registros educativos de mis alumnos?</a:t>
            </a:r>
            <a:endParaRPr lang="es-ES_tradnl" sz="2800" dirty="0">
              <a:latin typeface="Segoe UI" panose="020B0502040204020203" pitchFamily="34" charset="0"/>
              <a:cs typeface="Segoe UI" panose="020B050204020402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88" y="402248"/>
            <a:ext cx="7255508" cy="550792"/>
          </a:xfrm>
          <a:prstGeom prst="rect">
            <a:avLst/>
          </a:prstGeom>
        </p:spPr>
        <p:txBody>
          <a:bodyPr vert="horz" wrap="square" lIns="0" tIns="12065" rIns="0" bIns="0" rtlCol="0">
            <a:spAutoFit/>
          </a:bodyPr>
          <a:lstStyle/>
          <a:p>
            <a:pPr marL="12700">
              <a:lnSpc>
                <a:spcPct val="100000"/>
              </a:lnSpc>
              <a:spcBef>
                <a:spcPts val="95"/>
              </a:spcBef>
            </a:pPr>
            <a:r>
              <a:rPr lang="es-ES_tradnl" spc="-5" noProof="0" dirty="0"/>
              <a:t>ESCENARIO #1 – </a:t>
            </a:r>
            <a:r>
              <a:rPr lang="es-ES_tradnl" spc="-65" noProof="0" dirty="0"/>
              <a:t>PUNTOS CLAVE</a:t>
            </a:r>
            <a:endParaRPr lang="es-ES_tradnl" spc="-114" noProof="0" dirty="0"/>
          </a:p>
        </p:txBody>
      </p:sp>
      <p:sp>
        <p:nvSpPr>
          <p:cNvPr id="4" name="object 4"/>
          <p:cNvSpPr txBox="1">
            <a:spLocks noGrp="1"/>
          </p:cNvSpPr>
          <p:nvPr>
            <p:ph type="sldNum" sz="quarter" idx="7"/>
          </p:nvPr>
        </p:nvSpPr>
        <p:spPr>
          <a:prstGeom prst="rect">
            <a:avLst/>
          </a:prstGeom>
        </p:spPr>
        <p:txBody>
          <a:bodyPr vert="horz" wrap="square" lIns="0" tIns="26034" rIns="0" bIns="0" rtlCol="0">
            <a:spAutoFit/>
          </a:bodyPr>
          <a:lstStyle/>
          <a:p>
            <a:pPr marL="38100">
              <a:lnSpc>
                <a:spcPct val="100000"/>
              </a:lnSpc>
              <a:spcBef>
                <a:spcPts val="204"/>
              </a:spcBef>
            </a:pPr>
            <a:fld id="{81D60167-4931-47E6-BA6A-407CBD079E47}" type="slidenum">
              <a:rPr spc="-5" dirty="0"/>
              <a:t>9</a:t>
            </a:fld>
            <a:endParaRPr spc="-5" dirty="0"/>
          </a:p>
        </p:txBody>
      </p:sp>
      <p:sp>
        <p:nvSpPr>
          <p:cNvPr id="5" name="object 5"/>
          <p:cNvSpPr txBox="1">
            <a:spLocks noGrp="1"/>
          </p:cNvSpPr>
          <p:nvPr>
            <p:ph type="ftr" sz="quarter" idx="5"/>
          </p:nvPr>
        </p:nvSpPr>
        <p:spPr>
          <a:xfrm>
            <a:off x="1181099" y="6515548"/>
            <a:ext cx="6781799" cy="241732"/>
          </a:xfrm>
          <a:prstGeom prst="rect">
            <a:avLst/>
          </a:prstGeom>
        </p:spPr>
        <p:txBody>
          <a:bodyPr vert="horz" wrap="square" lIns="0" tIns="26034" rIns="0" bIns="0" rtlCol="0">
            <a:spAutoFit/>
          </a:bodyPr>
          <a:lstStyle/>
          <a:p>
            <a:pPr marR="5080" algn="ctr">
              <a:lnSpc>
                <a:spcPct val="100000"/>
              </a:lnSpc>
              <a:spcBef>
                <a:spcPts val="480"/>
              </a:spcBef>
            </a:pPr>
            <a:r>
              <a:rPr lang="es-ES_tradnl" dirty="0"/>
              <a:t>Departamento de </a:t>
            </a:r>
            <a:r>
              <a:rPr lang="es-ES_tradnl" spc="-5" dirty="0"/>
              <a:t>Educación de EE.UU., </a:t>
            </a:r>
            <a:r>
              <a:rPr lang="es-ES_tradnl" dirty="0"/>
              <a:t>Oficina de Política de Privacidad del Estudiante</a:t>
            </a:r>
          </a:p>
        </p:txBody>
      </p:sp>
      <p:sp>
        <p:nvSpPr>
          <p:cNvPr id="3" name="object 3"/>
          <p:cNvSpPr txBox="1">
            <a:spLocks noGrp="1"/>
          </p:cNvSpPr>
          <p:nvPr>
            <p:ph type="body" idx="1"/>
          </p:nvPr>
        </p:nvSpPr>
        <p:spPr>
          <a:xfrm>
            <a:off x="707388" y="1066800"/>
            <a:ext cx="7729219" cy="5197320"/>
          </a:xfrm>
          <a:prstGeom prst="rect">
            <a:avLst/>
          </a:prstGeom>
        </p:spPr>
        <p:txBody>
          <a:bodyPr vert="horz" wrap="square" lIns="0" tIns="12700" rIns="0" bIns="0" rtlCol="0">
            <a:spAutoFit/>
          </a:bodyPr>
          <a:lstStyle/>
          <a:p>
            <a:pPr marL="342900" indent="-342900">
              <a:lnSpc>
                <a:spcPct val="110000"/>
              </a:lnSpc>
              <a:buFont typeface="Arial" panose="020B0604020202020204" pitchFamily="34" charset="0"/>
              <a:buChar char="•"/>
            </a:pPr>
            <a:r>
              <a:rPr lang="es-ES" sz="2200" dirty="0"/>
              <a:t>Sí, FERPA no prohíbe que los maestros tomen PII de los registros educativos de los estudiantes con ellos, siempre y cuando el maestro tenga un interés educativo legítimo en los registros educativos, según lo determine su agencia o institución educativa.</a:t>
            </a:r>
          </a:p>
          <a:p>
            <a:pPr marL="342900" indent="-342900">
              <a:lnSpc>
                <a:spcPct val="110000"/>
              </a:lnSpc>
              <a:buFont typeface="Arial" panose="020B0604020202020204" pitchFamily="34" charset="0"/>
              <a:buChar char="•"/>
            </a:pPr>
            <a:r>
              <a:rPr lang="es-ES" sz="2200" dirty="0"/>
              <a:t>Los funcionarios escolares, incluidos los maestros, que llevan los registros educativos a sus hogares tienen prohibido divulgar a terceros la PII de los registros educativos, excepto cuando FERPA permita lo contrario; y deben usar métodos razonables para proteger los registros educativos y la PII en esos registros para que no se divulgue a nadie más.</a:t>
            </a:r>
          </a:p>
          <a:p>
            <a:pPr marL="342900" indent="-342900">
              <a:lnSpc>
                <a:spcPct val="110000"/>
              </a:lnSpc>
              <a:buFont typeface="Arial" panose="020B0604020202020204" pitchFamily="34" charset="0"/>
              <a:buChar char="•"/>
            </a:pPr>
            <a:r>
              <a:rPr lang="es-ES" sz="2200" dirty="0"/>
              <a:t>Estas protecciones pueden incluir control de acceso a la PII, así sean controles físicos, tecnológicos o administrativos.</a:t>
            </a:r>
            <a:endParaRPr lang="es-ES_tradnl"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3" ma:contentTypeDescription="Create a new document." ma:contentTypeScope="" ma:versionID="304db0f8b1b7871f5246b24b6b8b39f8">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409eb645a7bd6f6fb85af25fb991a9c9"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46F2AD-114E-4729-AB34-FEB2DD73811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76FBC47-E9C0-4452-ABA7-720910EA9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8A0ECD-3A19-4B7E-82B4-BAF1DC6F06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515</TotalTime>
  <Words>4550</Words>
  <Application>Microsoft Office PowerPoint</Application>
  <PresentationFormat>On-screen Show (4:3)</PresentationFormat>
  <Paragraphs>306</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Segoe UI</vt:lpstr>
      <vt:lpstr>Office Theme</vt:lpstr>
      <vt:lpstr>FERPA &amp;  APRENDIZAJE  VIRTUAL DURANTE  DURING COVID-19 30 de marzo de 2020    </vt:lpstr>
      <vt:lpstr>REGLAS DEL SEMINARIO WEB </vt:lpstr>
      <vt:lpstr>Ley de Derechos Educativos y Privacidad Familiar (FERPA)</vt:lpstr>
      <vt:lpstr>¿QUÉ ES FERPA? </vt:lpstr>
      <vt:lpstr>FERPA &amp; EL APRENDIZAJE VIRTUAL</vt:lpstr>
      <vt:lpstr>Aprendizaje Virtual</vt:lpstr>
      <vt:lpstr>¿Cómo entra en juego FERPA? ¿Qué cubriremos hoy? </vt:lpstr>
      <vt:lpstr>ESCENARIO #1</vt:lpstr>
      <vt:lpstr>ESCENARIO #1 – PUNTOS CLAVE</vt:lpstr>
      <vt:lpstr>ESCENARIO # 1 - PREGUNTAS QUE HACER</vt:lpstr>
      <vt:lpstr>ESCENARIO #2</vt:lpstr>
      <vt:lpstr>ESCENARIO 2 – PUNTOS CLAVE</vt:lpstr>
      <vt:lpstr>ESCENARIO 2 – PUNTOS CLAVE (a) </vt:lpstr>
      <vt:lpstr>ESCENARIO #2 - PREGUNTAS QUE HACER</vt:lpstr>
      <vt:lpstr>ESCENARIO 3</vt:lpstr>
      <vt:lpstr>ESCENARIO 3 – PUNTOS CLAVE</vt:lpstr>
      <vt:lpstr>ESCENARIO 3 – PUNTOS CLAVE (a) </vt:lpstr>
      <vt:lpstr>ESCENARIO 4</vt:lpstr>
      <vt:lpstr>ESCENARIO #4 – PUNTOS CLAVE</vt:lpstr>
      <vt:lpstr>ESCENARIO #4 – PUNTOS CLAVE (a) </vt:lpstr>
      <vt:lpstr>ESCENARIO # 4 - PREGUNTAS QUE HACER</vt:lpstr>
      <vt:lpstr>ESCENARIO #5</vt:lpstr>
      <vt:lpstr>ESCENARIO #5 – PUNTOS CLAVE</vt:lpstr>
      <vt:lpstr>ESCENARIO #5 – PUNTOS CLAVE (a) </vt:lpstr>
      <vt:lpstr>ESCENARIO #5 – PUNTOS CLAVE (ab </vt:lpstr>
      <vt:lpstr>ESCENARIO # 5 - PREGUNTAS QUE HACER</vt:lpstr>
      <vt:lpstr>ESCENARIO #6</vt:lpstr>
      <vt:lpstr>ESCENARIO #6 – PUNTOS CLAVE</vt:lpstr>
      <vt:lpstr>ESCENARIO # 6 - PREGUNTAS QUE HACER</vt:lpstr>
      <vt:lpstr>ESCENARIO #7</vt:lpstr>
      <vt:lpstr>ESCENARIO #7 – PUNTOS CLAVE</vt:lpstr>
      <vt:lpstr>ESCENARIO #7 – PREGUNTAS QUE HACER</vt:lpstr>
      <vt:lpstr>ESCENARIO #8</vt:lpstr>
      <vt:lpstr>ESCENARIO #8 – PUNTOS CLAVE</vt:lpstr>
      <vt:lpstr>ESCENARIO #8 – PREGUNTAS QUE HACER</vt:lpstr>
      <vt:lpstr>ESCENARIO #9</vt:lpstr>
      <vt:lpstr>ESCENARIO #9 – PUNTOS CLAVE</vt:lpstr>
      <vt:lpstr>ESCENARIO #10</vt:lpstr>
      <vt:lpstr>ESCENARIO #10 – PUNTOS CLAVE</vt:lpstr>
      <vt:lpstr>PRIVACIDAD Y SEGURIDAD   5 COSAS CLAVE PARA CONSIDERAR</vt:lpstr>
      <vt:lpstr>PRIVACIDAD Y SEGURIDAD   5 COSAS CLAVE PARA CONSIDERAR (a) </vt:lpstr>
      <vt:lpstr>RECURSOS COVID-19 de las agencias federales</vt:lpstr>
      <vt:lpstr>RECURSOS DE FERPA Y COVID-19</vt:lpstr>
      <vt:lpstr>RECURSOS GENERALES SOBRE FERPA</vt:lpstr>
      <vt:lpstr>RECURSOS DE APRENDIZAJE VIRTUAL</vt:lpstr>
      <vt:lpstr>RECURSOS DE APRENDIZAJE VIRTUAL (a) </vt:lpstr>
      <vt:lpstr>CONTACTOS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FERPA &amp; VIRTUAL  LEARNING DURING  COVID-19 March 30, 2020</dc:title>
  <dc:creator>Ohnemus, Edward</dc:creator>
  <cp:lastModifiedBy>Andra Williams</cp:lastModifiedBy>
  <cp:revision>31</cp:revision>
  <dcterms:created xsi:type="dcterms:W3CDTF">2020-04-13T15:02:01Z</dcterms:created>
  <dcterms:modified xsi:type="dcterms:W3CDTF">2020-04-29T17:52:27Z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2020-03-30T00:00:00Z</vt:filetime>
  </property>
  <property fmtid="{D5CDD505-2E9C-101B-9397-08002B2CF9AE}" pid="3" name="Creator">
    <vt:lpwstr>Acrobat PDFMaker 20 for PowerPoint</vt:lpwstr>
  </property>
  <property fmtid="{D5CDD505-2E9C-101B-9397-08002B2CF9AE}" pid="4" name="LastSaved">
    <vt:filetime>2020-04-13T00:00:00Z</vt:filetime>
  </property>
  <property fmtid="{D5CDD505-2E9C-101B-9397-08002B2CF9AE}" pid="5" name="ContentTypeId">
    <vt:lpwstr>0x01010057DC98171ABF41439B409D0A1DDFBE39</vt:lpwstr>
  </property>
</Properties>
</file>